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3"/>
  </p:notesMasterIdLst>
  <p:sldIdLst>
    <p:sldId id="266" r:id="rId2"/>
    <p:sldId id="267" r:id="rId3"/>
    <p:sldId id="276" r:id="rId4"/>
    <p:sldId id="282" r:id="rId5"/>
    <p:sldId id="292" r:id="rId6"/>
    <p:sldId id="283" r:id="rId7"/>
    <p:sldId id="293" r:id="rId8"/>
    <p:sldId id="284" r:id="rId9"/>
    <p:sldId id="294" r:id="rId10"/>
    <p:sldId id="285" r:id="rId11"/>
    <p:sldId id="295" r:id="rId12"/>
    <p:sldId id="286" r:id="rId13"/>
    <p:sldId id="296" r:id="rId14"/>
    <p:sldId id="287" r:id="rId15"/>
    <p:sldId id="297" r:id="rId16"/>
    <p:sldId id="288" r:id="rId17"/>
    <p:sldId id="298" r:id="rId18"/>
    <p:sldId id="289" r:id="rId19"/>
    <p:sldId id="299" r:id="rId20"/>
    <p:sldId id="290" r:id="rId21"/>
    <p:sldId id="300" r:id="rId22"/>
    <p:sldId id="291" r:id="rId23"/>
    <p:sldId id="301" r:id="rId24"/>
    <p:sldId id="302" r:id="rId25"/>
    <p:sldId id="311" r:id="rId26"/>
    <p:sldId id="307" r:id="rId27"/>
    <p:sldId id="306" r:id="rId28"/>
    <p:sldId id="303" r:id="rId29"/>
    <p:sldId id="308" r:id="rId30"/>
    <p:sldId id="304" r:id="rId31"/>
    <p:sldId id="30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/>
    <p:restoredTop sz="69475" autoAdjust="0"/>
  </p:normalViewPr>
  <p:slideViewPr>
    <p:cSldViewPr>
      <p:cViewPr varScale="1">
        <p:scale>
          <a:sx n="71" d="100"/>
          <a:sy n="71" d="100"/>
        </p:scale>
        <p:origin x="-154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EEB32-99BE-4DC6-A694-8799B65AAD9C}" type="datetimeFigureOut">
              <a:rPr lang="en-US" smtClean="0"/>
              <a:pPr/>
              <a:t>2/1/17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60358-A0D8-4534-A058-3D2E38F645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10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CDF9-8640-4B0B-B1D9-5D633C4CFA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935B-0E3F-4520-B44D-721B54329C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466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CDF9-8640-4B0B-B1D9-5D633C4CFA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935B-0E3F-4520-B44D-721B54329C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554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CDF9-8640-4B0B-B1D9-5D633C4CFA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935B-0E3F-4520-B44D-721B54329C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86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CDF9-8640-4B0B-B1D9-5D633C4CFA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935B-0E3F-4520-B44D-721B54329C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81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CDF9-8640-4B0B-B1D9-5D633C4CFA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935B-0E3F-4520-B44D-721B54329C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795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CDF9-8640-4B0B-B1D9-5D633C4CFA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935B-0E3F-4520-B44D-721B54329C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12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CDF9-8640-4B0B-B1D9-5D633C4CFA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935B-0E3F-4520-B44D-721B54329C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5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CDF9-8640-4B0B-B1D9-5D633C4CFA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935B-0E3F-4520-B44D-721B54329C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666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CDF9-8640-4B0B-B1D9-5D633C4CFA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935B-0E3F-4520-B44D-721B54329C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99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CDF9-8640-4B0B-B1D9-5D633C4CFA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935B-0E3F-4520-B44D-721B54329C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47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CDF9-8640-4B0B-B1D9-5D633C4CFA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935B-0E3F-4520-B44D-721B54329C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93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9CDF9-8640-4B0B-B1D9-5D633C4CFA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5935B-0E3F-4520-B44D-721B54329C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8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polyvore.com/cgi/img-thing?.out=jpg&amp;size=l&amp;tid=505630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7300" y="2085974"/>
            <a:ext cx="2857500" cy="2857500"/>
          </a:xfrm>
          <a:prstGeom prst="rect">
            <a:avLst/>
          </a:prstGeom>
          <a:noFill/>
        </p:spPr>
      </p:pic>
      <p:pic>
        <p:nvPicPr>
          <p:cNvPr id="10246" name="Picture 6" descr="http://www.examiner.com/images/blog/wysiwyg/image/smarti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209800"/>
            <a:ext cx="3619500" cy="271462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04800" y="304800"/>
            <a:ext cx="853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prstClr val="black"/>
                </a:solidFill>
              </a:rPr>
              <a:t>Are </a:t>
            </a:r>
            <a:r>
              <a:rPr lang="en-US" sz="4000" b="1" dirty="0" err="1" smtClean="0">
                <a:solidFill>
                  <a:prstClr val="black"/>
                </a:solidFill>
              </a:rPr>
              <a:t>Smarties</a:t>
            </a:r>
            <a:r>
              <a:rPr lang="en-US" sz="4000" b="1" dirty="0" smtClean="0">
                <a:solidFill>
                  <a:prstClr val="black"/>
                </a:solidFill>
              </a:rPr>
              <a:t> smarter than </a:t>
            </a:r>
            <a:r>
              <a:rPr lang="en-US" sz="4000" b="1" dirty="0" err="1" smtClean="0">
                <a:solidFill>
                  <a:prstClr val="black"/>
                </a:solidFill>
              </a:rPr>
              <a:t>DumDums</a:t>
            </a:r>
            <a:r>
              <a:rPr lang="en-US" sz="4000" b="1" dirty="0" smtClean="0">
                <a:solidFill>
                  <a:prstClr val="black"/>
                </a:solidFill>
              </a:rPr>
              <a:t>? An experimental study of intelligence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9436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</a:rPr>
              <a:t>Adapted from:</a:t>
            </a:r>
          </a:p>
          <a:p>
            <a:pPr algn="ctr"/>
            <a:r>
              <a:rPr lang="en-US" sz="1400" b="1" dirty="0" smtClean="0">
                <a:solidFill>
                  <a:prstClr val="black"/>
                </a:solidFill>
              </a:rPr>
              <a:t>Lewandowski, G. W. (</a:t>
            </a:r>
            <a:r>
              <a:rPr lang="en-US" sz="1400" b="1" dirty="0">
                <a:solidFill>
                  <a:prstClr val="black"/>
                </a:solidFill>
              </a:rPr>
              <a:t>2003) http://</a:t>
            </a:r>
            <a:r>
              <a:rPr lang="en-US" sz="1400" b="1" dirty="0" err="1">
                <a:solidFill>
                  <a:prstClr val="black"/>
                </a:solidFill>
              </a:rPr>
              <a:t>www.teachpsychscience.org</a:t>
            </a:r>
            <a:r>
              <a:rPr lang="en-US" sz="1400" b="1" dirty="0">
                <a:solidFill>
                  <a:prstClr val="black"/>
                </a:solidFill>
              </a:rPr>
              <a:t>/files/</a:t>
            </a:r>
            <a:r>
              <a:rPr lang="en-US" sz="1400" b="1" dirty="0" err="1">
                <a:solidFill>
                  <a:prstClr val="black"/>
                </a:solidFill>
              </a:rPr>
              <a:t>pdf</a:t>
            </a:r>
            <a:r>
              <a:rPr lang="en-US" sz="1400" b="1" dirty="0">
                <a:solidFill>
                  <a:prstClr val="black"/>
                </a:solidFill>
              </a:rPr>
              <a:t>/56201061709AM_1.PDF </a:t>
            </a:r>
            <a:endParaRPr lang="en-US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299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In baseball, how many outs are there in an inning?</a:t>
            </a: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026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In baseball, how many outs are there in an inning?</a:t>
            </a: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0000"/>
                </a:solidFill>
              </a:rPr>
              <a:t>6</a:t>
            </a:r>
            <a:endParaRPr lang="en-US" sz="4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572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Is it legal in </a:t>
            </a:r>
            <a:r>
              <a:rPr lang="en-US" sz="4000" b="1" dirty="0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California </a:t>
            </a: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for a man to marry his widow’s sister?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026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Is it legal in California for a man to marry his widow’s sister?</a:t>
            </a:r>
          </a:p>
          <a:p>
            <a:pPr marL="0" indent="0" algn="ctr">
              <a:buNone/>
            </a:pP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0000"/>
                </a:solidFill>
              </a:rPr>
              <a:t>No, the man is dead</a:t>
            </a:r>
            <a:endParaRPr lang="en-US" sz="4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572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Divide 30 by ½ and add 10. What is the answer?</a:t>
            </a: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026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Divide 30 by ½ and add 10. What is the answer?</a:t>
            </a: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0000"/>
                </a:solidFill>
              </a:rPr>
              <a:t>70</a:t>
            </a:r>
            <a:endParaRPr lang="en-US" sz="4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572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If there </a:t>
            </a:r>
            <a:r>
              <a:rPr lang="en-US" sz="4000" b="1" dirty="0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are 3 </a:t>
            </a: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apples and you take away 2, how many do you have?</a:t>
            </a: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026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If there are 3 apples and you take away 2, how many do </a:t>
            </a:r>
            <a:r>
              <a:rPr lang="en-US" sz="4000" b="1" u="sng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you</a:t>
            </a: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 have?</a:t>
            </a:r>
            <a:endParaRPr lang="en-US" sz="4000" dirty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800" b="1" dirty="0">
                <a:solidFill>
                  <a:srgbClr val="00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56572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A farmer has 17 sheep and all but 9 die. How many are left?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026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A farmer has 17 sheep and all but 9 die. How many are left?</a:t>
            </a: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0000"/>
                </a:solidFill>
              </a:rPr>
              <a:t>9</a:t>
            </a:r>
            <a:endParaRPr lang="en-US" sz="4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572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7200" y="2096393"/>
            <a:ext cx="81534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Decide whether you are one of the  “</a:t>
            </a:r>
            <a:r>
              <a:rPr lang="en-US" sz="3600" b="1" dirty="0" err="1" smtClean="0">
                <a:solidFill>
                  <a:srgbClr val="FF0000"/>
                </a:solidFill>
              </a:rPr>
              <a:t>smarties</a:t>
            </a:r>
            <a:r>
              <a:rPr lang="en-US" sz="3600" b="1" dirty="0" smtClean="0">
                <a:solidFill>
                  <a:srgbClr val="FF0000"/>
                </a:solidFill>
              </a:rPr>
              <a:t>” or one of the “</a:t>
            </a:r>
            <a:r>
              <a:rPr lang="en-US" sz="3600" b="1" dirty="0" err="1" smtClean="0">
                <a:solidFill>
                  <a:srgbClr val="FF0000"/>
                </a:solidFill>
              </a:rPr>
              <a:t>dum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dums</a:t>
            </a:r>
            <a:r>
              <a:rPr lang="en-US" sz="3600" b="1" dirty="0" smtClean="0">
                <a:solidFill>
                  <a:srgbClr val="FF0000"/>
                </a:solidFill>
              </a:rPr>
              <a:t>” by taking the corresponding candy.</a:t>
            </a:r>
            <a:endParaRPr lang="en-US" sz="3600" b="1" dirty="0">
              <a:solidFill>
                <a:srgbClr val="FF0000"/>
              </a:solidFill>
            </a:endParaRPr>
          </a:p>
          <a:p>
            <a:pPr algn="ctr"/>
            <a:endParaRPr lang="en-US" sz="3200" dirty="0" smtClean="0">
              <a:solidFill>
                <a:prstClr val="black"/>
              </a:solidFill>
            </a:endParaRPr>
          </a:p>
          <a:p>
            <a:pPr algn="ctr"/>
            <a:r>
              <a:rPr lang="en-US" sz="3200" dirty="0" smtClean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6200" y="274638"/>
            <a:ext cx="8991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prstClr val="black"/>
                </a:solidFill>
              </a:rPr>
              <a:t>Assignment of Participants to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261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How many animals of each sex did Moses take on the ark?</a:t>
            </a: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026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</a:t>
            </a:r>
            <a:r>
              <a:rPr lang="en-US" b="1" dirty="0">
                <a:solidFill>
                  <a:prstClr val="black"/>
                </a:solidFill>
              </a:rPr>
              <a:t>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How many animals of each sex did Moses take on the ark?</a:t>
            </a: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0000"/>
                </a:solidFill>
              </a:rPr>
              <a:t>None</a:t>
            </a:r>
            <a:endParaRPr lang="en-US" sz="4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5723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How many two-cent stamps are there in a dozen?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0260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How many two-cent stamps are there in a dozen?</a:t>
            </a: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0000"/>
                </a:solidFill>
              </a:rPr>
              <a:t>12</a:t>
            </a:r>
            <a:endParaRPr lang="en-US" sz="4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5723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7200" y="2096393"/>
            <a:ext cx="81534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Starting with the research question: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Do people who self-identify as “</a:t>
            </a:r>
            <a:r>
              <a:rPr lang="en-US" sz="4000" b="1" dirty="0" err="1" smtClean="0">
                <a:solidFill>
                  <a:srgbClr val="FF0000"/>
                </a:solidFill>
              </a:rPr>
              <a:t>smarties</a:t>
            </a:r>
            <a:r>
              <a:rPr lang="en-US" sz="4000" b="1" dirty="0" smtClean="0">
                <a:solidFill>
                  <a:srgbClr val="FF0000"/>
                </a:solidFill>
              </a:rPr>
              <a:t>” perform better on tests than people who self-identify as “</a:t>
            </a:r>
            <a:r>
              <a:rPr lang="en-US" sz="4000" b="1" dirty="0" err="1" smtClean="0">
                <a:solidFill>
                  <a:srgbClr val="FF0000"/>
                </a:solidFill>
              </a:rPr>
              <a:t>dum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dums</a:t>
            </a:r>
            <a:r>
              <a:rPr lang="en-US" sz="4000" b="1" dirty="0" smtClean="0">
                <a:solidFill>
                  <a:srgbClr val="FF0000"/>
                </a:solidFill>
              </a:rPr>
              <a:t>”?</a:t>
            </a:r>
          </a:p>
          <a:p>
            <a:pPr algn="ctr"/>
            <a:endParaRPr lang="en-US" sz="3200" dirty="0" smtClean="0">
              <a:solidFill>
                <a:prstClr val="black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6200" y="274638"/>
            <a:ext cx="8991600" cy="1143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prstClr val="black"/>
                </a:solidFill>
              </a:rPr>
              <a:t>While we are tabulating the results…</a:t>
            </a:r>
          </a:p>
          <a:p>
            <a:r>
              <a:rPr lang="en-US" b="1" dirty="0" smtClean="0">
                <a:solidFill>
                  <a:prstClr val="black"/>
                </a:solidFill>
              </a:rPr>
              <a:t>Review experimental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263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7200" y="2096393"/>
            <a:ext cx="8153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What was the dependent variable?</a:t>
            </a:r>
          </a:p>
          <a:p>
            <a:pPr algn="ctr"/>
            <a:endParaRPr lang="en-US" sz="3200" b="1" dirty="0" smtClean="0">
              <a:solidFill>
                <a:srgbClr val="FF0000"/>
              </a:solidFill>
            </a:endParaRPr>
          </a:p>
          <a:p>
            <a:pPr algn="ctr"/>
            <a:endParaRPr lang="en-US" sz="4000" b="1" dirty="0">
              <a:solidFill>
                <a:srgbClr val="FF0000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US" sz="3200" dirty="0" smtClean="0">
              <a:solidFill>
                <a:prstClr val="black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6200" y="274638"/>
            <a:ext cx="8991600" cy="114300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prstClr val="black"/>
                </a:solidFill>
              </a:rPr>
              <a:t>While we are tabulating the results…</a:t>
            </a:r>
          </a:p>
          <a:p>
            <a:r>
              <a:rPr lang="en-US" b="1" dirty="0" smtClean="0">
                <a:solidFill>
                  <a:prstClr val="black"/>
                </a:solidFill>
              </a:rPr>
              <a:t>Review experimental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700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7200" y="2096393"/>
            <a:ext cx="8153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What was the dependent variable?</a:t>
            </a:r>
          </a:p>
          <a:p>
            <a:pPr algn="ctr"/>
            <a:endParaRPr lang="en-US" sz="32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3200" dirty="0" smtClean="0">
                <a:solidFill>
                  <a:srgbClr val="000000"/>
                </a:solidFill>
              </a:rPr>
              <a:t>(What </a:t>
            </a:r>
            <a:r>
              <a:rPr lang="en-US" sz="3200" dirty="0">
                <a:solidFill>
                  <a:srgbClr val="000000"/>
                </a:solidFill>
              </a:rPr>
              <a:t>were </a:t>
            </a:r>
            <a:r>
              <a:rPr lang="en-US" sz="3200" dirty="0" smtClean="0">
                <a:solidFill>
                  <a:srgbClr val="000000"/>
                </a:solidFill>
              </a:rPr>
              <a:t>we measuring?)</a:t>
            </a:r>
            <a:endParaRPr lang="en-US" sz="3200" dirty="0">
              <a:solidFill>
                <a:srgbClr val="000000"/>
              </a:solidFill>
            </a:endParaRPr>
          </a:p>
          <a:p>
            <a:pPr algn="ctr"/>
            <a:endParaRPr lang="en-US" sz="4000" b="1" dirty="0">
              <a:solidFill>
                <a:srgbClr val="FF0000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US" sz="3200" dirty="0" smtClean="0">
              <a:solidFill>
                <a:prstClr val="black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6200" y="274638"/>
            <a:ext cx="8991600" cy="114300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prstClr val="black"/>
                </a:solidFill>
              </a:rPr>
              <a:t>While we are tabulating the results…</a:t>
            </a:r>
          </a:p>
          <a:p>
            <a:r>
              <a:rPr lang="en-US" b="1" dirty="0" smtClean="0">
                <a:solidFill>
                  <a:prstClr val="black"/>
                </a:solidFill>
              </a:rPr>
              <a:t>Review experimental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460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7200" y="2096393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What was the independent variable? </a:t>
            </a:r>
          </a:p>
          <a:p>
            <a:pPr algn="ctr"/>
            <a:endParaRPr lang="en-US" sz="3200" dirty="0" smtClean="0">
              <a:solidFill>
                <a:prstClr val="black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6200" y="274638"/>
            <a:ext cx="8991600" cy="114300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prstClr val="black"/>
                </a:solidFill>
              </a:rPr>
              <a:t>While we are tabulating the results…</a:t>
            </a:r>
          </a:p>
          <a:p>
            <a:r>
              <a:rPr lang="en-US" b="1" dirty="0" smtClean="0">
                <a:solidFill>
                  <a:prstClr val="black"/>
                </a:solidFill>
              </a:rPr>
              <a:t>Review experimental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286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7200" y="2096393"/>
            <a:ext cx="815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What was the independent variable? </a:t>
            </a:r>
          </a:p>
          <a:p>
            <a:pPr algn="ctr"/>
            <a:endParaRPr lang="en-US" sz="40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What were the levels of the independent variable?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6200" y="274638"/>
            <a:ext cx="8991600" cy="114300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prstClr val="black"/>
                </a:solidFill>
              </a:rPr>
              <a:t>While we are tabulating the results…</a:t>
            </a:r>
          </a:p>
          <a:p>
            <a:r>
              <a:rPr lang="en-US" b="1" dirty="0" smtClean="0">
                <a:solidFill>
                  <a:prstClr val="black"/>
                </a:solidFill>
              </a:rPr>
              <a:t>Review experimental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757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7200" y="2096393"/>
            <a:ext cx="8153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Was the independent variable randomly assigned to participants? </a:t>
            </a:r>
          </a:p>
          <a:p>
            <a:pPr algn="ctr"/>
            <a:endParaRPr lang="en-US" sz="3200" dirty="0" smtClean="0">
              <a:solidFill>
                <a:prstClr val="black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6200" y="274638"/>
            <a:ext cx="8991600" cy="114300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prstClr val="black"/>
                </a:solidFill>
              </a:rPr>
              <a:t>While we are tabulating the results…</a:t>
            </a:r>
          </a:p>
          <a:p>
            <a:r>
              <a:rPr lang="en-US" b="1" dirty="0" smtClean="0">
                <a:solidFill>
                  <a:prstClr val="black"/>
                </a:solidFill>
              </a:rPr>
              <a:t>Review experimental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753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70037"/>
            <a:ext cx="91440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On a sheet of paper number 1 – 10.  At the top of the page write down what condition you are in:</a:t>
            </a:r>
          </a:p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300" b="1" dirty="0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“I am one of the </a:t>
            </a:r>
            <a:r>
              <a:rPr lang="en-US" sz="4300" b="1" dirty="0" err="1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smarties</a:t>
            </a:r>
            <a:r>
              <a:rPr lang="en-US" sz="4300" b="1" dirty="0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” </a:t>
            </a:r>
          </a:p>
          <a:p>
            <a:pPr marL="0" indent="0" algn="ctr">
              <a:buNone/>
            </a:pP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or</a:t>
            </a:r>
            <a:endParaRPr lang="en-US" dirty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300" b="1" dirty="0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“I am a </a:t>
            </a:r>
            <a:r>
              <a:rPr lang="en-US" sz="4300" b="1" dirty="0" err="1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dum</a:t>
            </a:r>
            <a:r>
              <a:rPr lang="en-US" sz="4300" b="1" dirty="0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dum</a:t>
            </a:r>
            <a:r>
              <a:rPr lang="en-US" sz="4300" b="1" dirty="0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”</a:t>
            </a:r>
          </a:p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I will read each question one time only.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prstClr val="black"/>
                </a:solidFill>
              </a:rPr>
              <a:t>Intelligence Test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7200" y="2096393"/>
            <a:ext cx="8153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What is your interpretation of the results? </a:t>
            </a:r>
          </a:p>
          <a:p>
            <a:pPr algn="ctr"/>
            <a:endParaRPr lang="en-US" sz="4000" b="1" dirty="0">
              <a:solidFill>
                <a:srgbClr val="FF0000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Are other interpretations possible?</a:t>
            </a:r>
          </a:p>
          <a:p>
            <a:pPr algn="ctr"/>
            <a:endParaRPr lang="en-US" sz="3200" dirty="0" smtClean="0">
              <a:solidFill>
                <a:prstClr val="black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6200" y="274638"/>
            <a:ext cx="8991600" cy="114300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prstClr val="black"/>
                </a:solidFill>
              </a:rPr>
              <a:t>What are the results?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757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76200" y="274638"/>
            <a:ext cx="8991600" cy="1143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prstClr val="black"/>
                </a:solidFill>
              </a:rPr>
              <a:t>Key Concept in assessment of Intelligence: VALIDITY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600200"/>
            <a:ext cx="8915400" cy="45858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US" sz="4000" b="1" dirty="0" smtClean="0"/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What does the word valid mean?</a:t>
            </a: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algn="ctr"/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Is this test a valid measure of intelligence? Why or why not?</a:t>
            </a:r>
            <a:endParaRPr lang="en-US" sz="4000" b="1" dirty="0">
              <a:solidFill>
                <a:srgbClr val="FF0000"/>
              </a:solidFill>
            </a:endParaRPr>
          </a:p>
          <a:p>
            <a:pPr algn="ctr"/>
            <a:endParaRPr lang="en-US" sz="3200" b="1" dirty="0">
              <a:solidFill>
                <a:srgbClr val="FF0000"/>
              </a:solidFill>
            </a:endParaRPr>
          </a:p>
          <a:p>
            <a:pPr algn="ctr"/>
            <a:endParaRPr lang="en-US" sz="4000" b="1" dirty="0" smtClean="0">
              <a:solidFill>
                <a:srgbClr val="FF0000"/>
              </a:solidFill>
            </a:endParaRPr>
          </a:p>
          <a:p>
            <a:pPr algn="ctr"/>
            <a:endParaRPr lang="en-US" sz="32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57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Is </a:t>
            </a: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there a Fourth of July in England?</a:t>
            </a:r>
          </a:p>
          <a:p>
            <a:pPr marL="0" indent="0" algn="ctr">
              <a:buNone/>
            </a:pP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416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Is </a:t>
            </a: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there a Fourth of July in </a:t>
            </a:r>
            <a:r>
              <a:rPr lang="en-US" sz="4000" b="1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England</a:t>
            </a:r>
            <a:r>
              <a:rPr lang="en-US" sz="4000" b="1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?</a:t>
            </a: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0000"/>
                </a:solidFill>
              </a:rPr>
              <a:t>YES</a:t>
            </a:r>
            <a:endParaRPr lang="en-US" sz="4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927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How </a:t>
            </a: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many </a:t>
            </a:r>
            <a:r>
              <a:rPr lang="en-US" sz="4000" b="1" dirty="0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birth days </a:t>
            </a: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does the average man have?</a:t>
            </a:r>
          </a:p>
          <a:p>
            <a:pPr marL="0" indent="0" algn="ctr">
              <a:buNone/>
            </a:pP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026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How many birth days does the average man have?</a:t>
            </a:r>
          </a:p>
          <a:p>
            <a:pPr marL="0" indent="0" algn="ctr">
              <a:buNone/>
            </a:pP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0000"/>
                </a:solidFill>
              </a:rPr>
              <a:t>ONE</a:t>
            </a:r>
            <a:endParaRPr lang="en-US" sz="4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572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How many months have 28 days?</a:t>
            </a: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026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How many months have 28 days</a:t>
            </a:r>
            <a:r>
              <a:rPr lang="en-US" sz="4000" b="1" dirty="0" smtClean="0">
                <a:solidFill>
                  <a:srgbClr val="FF0000"/>
                </a:solidFill>
                <a:ea typeface="ＭＳ Ｐゴシック" pitchFamily="-65" charset="-128"/>
                <a:cs typeface="ＭＳ Ｐゴシック" pitchFamily="-65" charset="-128"/>
              </a:rPr>
              <a:t>?</a:t>
            </a:r>
          </a:p>
          <a:p>
            <a:pPr marL="0" indent="0" algn="ctr">
              <a:buNone/>
            </a:pP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0000"/>
                </a:solidFill>
              </a:rPr>
              <a:t>12 / all of them</a:t>
            </a:r>
            <a:endParaRPr lang="en-US" sz="4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57234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</TotalTime>
  <Words>613</Words>
  <Application>Microsoft Macintosh PowerPoint</Application>
  <PresentationFormat>On-screen Show (4:3)</PresentationFormat>
  <Paragraphs>133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1_Office Theme</vt:lpstr>
      <vt:lpstr>PowerPoint Presentation</vt:lpstr>
      <vt:lpstr>PowerPoint Presentation</vt:lpstr>
      <vt:lpstr>PowerPoint Presentation</vt:lpstr>
      <vt:lpstr>Question 1</vt:lpstr>
      <vt:lpstr>Question 1</vt:lpstr>
      <vt:lpstr>Question 2</vt:lpstr>
      <vt:lpstr>Question 2</vt:lpstr>
      <vt:lpstr>Question 3</vt:lpstr>
      <vt:lpstr>Question 3</vt:lpstr>
      <vt:lpstr>Question 4</vt:lpstr>
      <vt:lpstr>Question 4</vt:lpstr>
      <vt:lpstr>Question 5</vt:lpstr>
      <vt:lpstr>Question 5</vt:lpstr>
      <vt:lpstr>Question 6</vt:lpstr>
      <vt:lpstr>Question 6</vt:lpstr>
      <vt:lpstr>Question 7</vt:lpstr>
      <vt:lpstr>Question 7</vt:lpstr>
      <vt:lpstr>Question 8</vt:lpstr>
      <vt:lpstr>Question 8</vt:lpstr>
      <vt:lpstr>Question 9</vt:lpstr>
      <vt:lpstr>Question 9</vt:lpstr>
      <vt:lpstr>Question 10</vt:lpstr>
      <vt:lpstr>Question 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Five-slide Model for Pedagogy</dc:title>
  <dc:creator>Emily A. A. Dow</dc:creator>
  <cp:lastModifiedBy>Patricia Brooks</cp:lastModifiedBy>
  <cp:revision>51</cp:revision>
  <dcterms:created xsi:type="dcterms:W3CDTF">2013-09-05T17:26:21Z</dcterms:created>
  <dcterms:modified xsi:type="dcterms:W3CDTF">2017-02-01T17:21:11Z</dcterms:modified>
</cp:coreProperties>
</file>