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9" r:id="rId3"/>
    <p:sldId id="270" r:id="rId4"/>
    <p:sldId id="261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75946" autoAdjust="0"/>
  </p:normalViewPr>
  <p:slideViewPr>
    <p:cSldViewPr snapToGrid="0">
      <p:cViewPr varScale="1">
        <p:scale>
          <a:sx n="40" d="100"/>
          <a:sy n="40" d="100"/>
        </p:scale>
        <p:origin x="43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92108-F4AA-4AC5-97C0-EA1B556CDB3A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487E4-B0D9-4E96-BC44-22889607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9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487E4-B0D9-4E96-BC44-228896074D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3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487E4-B0D9-4E96-BC44-228896074D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8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baseline="0" dirty="0" smtClean="0"/>
              <a:t>performance ratings are tied to outcomes (e.g., bonuses, promotions, etc.) managers often feel pressured to inflate ratings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reasons for rating inflation:</a:t>
            </a:r>
          </a:p>
          <a:p>
            <a:r>
              <a:rPr lang="en-US" baseline="0" dirty="0" smtClean="0"/>
              <a:t>-Managers want to avoid confrontation / difficult conversations</a:t>
            </a:r>
          </a:p>
          <a:p>
            <a:r>
              <a:rPr lang="en-US" baseline="0" dirty="0" smtClean="0"/>
              <a:t>-Managers want themselves and their team to look good</a:t>
            </a:r>
          </a:p>
          <a:p>
            <a:r>
              <a:rPr lang="en-US" baseline="0" dirty="0" smtClean="0"/>
              <a:t>-Encourage and/or reward employees</a:t>
            </a:r>
          </a:p>
          <a:p>
            <a:r>
              <a:rPr lang="en-US" baseline="0" dirty="0" smtClean="0"/>
              <a:t>-Don’t want to get stuck with bad performers</a:t>
            </a:r>
          </a:p>
          <a:p>
            <a:endParaRPr lang="en-US" baseline="0" dirty="0" smtClean="0"/>
          </a:p>
          <a:p>
            <a:r>
              <a:rPr lang="en-US" dirty="0" smtClean="0"/>
              <a:t>How did you feel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-</a:t>
            </a:r>
            <a:r>
              <a:rPr lang="en-US" dirty="0" smtClean="0"/>
              <a:t>How</a:t>
            </a:r>
            <a:r>
              <a:rPr lang="en-US" baseline="0" dirty="0" smtClean="0"/>
              <a:t> fair did you think the rating process was?</a:t>
            </a:r>
          </a:p>
          <a:p>
            <a:r>
              <a:rPr lang="en-US" baseline="0" dirty="0" smtClean="0"/>
              <a:t>-How fair did you perceive the outcomes to be?</a:t>
            </a:r>
          </a:p>
          <a:p>
            <a:r>
              <a:rPr lang="en-US" baseline="0" dirty="0" smtClean="0"/>
              <a:t>-How did you feel about your score when everyone else also got a high score?</a:t>
            </a:r>
          </a:p>
          <a:p>
            <a:r>
              <a:rPr lang="en-US" baseline="0" dirty="0" smtClean="0"/>
              <a:t>-Why would this be problematic in an organization? (morale issues, lose high performers,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-If one team’s manager was a hard grader compared to the others</a:t>
            </a:r>
            <a:r>
              <a:rPr lang="is-IS" baseline="0" dirty="0" smtClean="0"/>
              <a:t>… how does it feel to be on that team?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Improvements?</a:t>
            </a:r>
          </a:p>
          <a:p>
            <a:r>
              <a:rPr lang="en-US" baseline="0" dirty="0" smtClean="0"/>
              <a:t>-Clear performance criteria</a:t>
            </a:r>
          </a:p>
          <a:p>
            <a:r>
              <a:rPr lang="en-US" baseline="0" dirty="0" smtClean="0"/>
              <a:t>-Manager training for better consistency</a:t>
            </a:r>
          </a:p>
          <a:p>
            <a:r>
              <a:rPr lang="en-US" baseline="0" dirty="0" smtClean="0"/>
              <a:t>-Ranking or forced distribution </a:t>
            </a:r>
          </a:p>
          <a:p>
            <a:r>
              <a:rPr lang="en-US" baseline="0" dirty="0" smtClean="0"/>
              <a:t>-Comprehensive performance management system (multiple feedback conversations, build trust, set clear goals,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487E4-B0D9-4E96-BC44-228896074D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2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48FA-5665-4C9F-9499-534583BE71E1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58A4-5BB4-46A8-B0A0-8FEFAD5B1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7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48FA-5665-4C9F-9499-534583BE71E1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58A4-5BB4-46A8-B0A0-8FEFAD5B1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3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48FA-5665-4C9F-9499-534583BE71E1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58A4-5BB4-46A8-B0A0-8FEFAD5B1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9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48FA-5665-4C9F-9499-534583BE71E1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58A4-5BB4-46A8-B0A0-8FEFAD5B1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8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48FA-5665-4C9F-9499-534583BE71E1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58A4-5BB4-46A8-B0A0-8FEFAD5B1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7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48FA-5665-4C9F-9499-534583BE71E1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58A4-5BB4-46A8-B0A0-8FEFAD5B1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3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48FA-5665-4C9F-9499-534583BE71E1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58A4-5BB4-46A8-B0A0-8FEFAD5B1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3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48FA-5665-4C9F-9499-534583BE71E1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58A4-5BB4-46A8-B0A0-8FEFAD5B1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48FA-5665-4C9F-9499-534583BE71E1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58A4-5BB4-46A8-B0A0-8FEFAD5B1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7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48FA-5665-4C9F-9499-534583BE71E1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58A4-5BB4-46A8-B0A0-8FEFAD5B1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9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48FA-5665-4C9F-9499-534583BE71E1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58A4-5BB4-46A8-B0A0-8FEFAD5B1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8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E48FA-5665-4C9F-9499-534583BE71E1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C58A4-5BB4-46A8-B0A0-8FEFAD5B1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6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9586" y="2286001"/>
            <a:ext cx="7342414" cy="1921312"/>
          </a:xfrm>
        </p:spPr>
        <p:txBody>
          <a:bodyPr anchor="b"/>
          <a:lstStyle/>
          <a:p>
            <a:r>
              <a:rPr lang="en-US" b="1" dirty="0" smtClean="0"/>
              <a:t>Performance</a:t>
            </a:r>
            <a:br>
              <a:rPr lang="en-US" b="1" dirty="0" smtClean="0"/>
            </a:br>
            <a:r>
              <a:rPr lang="en-US" b="1" dirty="0" smtClean="0"/>
              <a:t>Appraisal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526" y="918201"/>
            <a:ext cx="4566852" cy="56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Get in groups of </a:t>
            </a:r>
            <a:r>
              <a:rPr lang="en-US" dirty="0"/>
              <a:t>6</a:t>
            </a:r>
            <a:r>
              <a:rPr lang="en-US" dirty="0" smtClean="0"/>
              <a:t>-8 people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Appoint </a:t>
            </a:r>
            <a:r>
              <a:rPr lang="en-US" altLang="ko-KR" dirty="0">
                <a:cs typeface="Calibri" panose="020F0502020204030204" pitchFamily="34" charset="0"/>
              </a:rPr>
              <a:t>a “manager” based on whose birthday is </a:t>
            </a:r>
            <a:r>
              <a:rPr lang="en-US" altLang="ko-KR" dirty="0" smtClean="0">
                <a:cs typeface="Calibri" panose="020F0502020204030204" pitchFamily="34" charset="0"/>
              </a:rPr>
              <a:t>coming up soonest</a:t>
            </a:r>
          </a:p>
          <a:p>
            <a:pPr>
              <a:buFont typeface="Wingdings" charset="2"/>
              <a:buChar char="§"/>
            </a:pP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Everyone else in the group will be the “subordinates”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8200" y="365124"/>
            <a:ext cx="10515600" cy="13255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r>
              <a:rPr lang="en-US" altLang="ko-KR" sz="4400" dirty="0" smtClean="0">
                <a:solidFill>
                  <a:prstClr val="white"/>
                </a:solidFill>
                <a:latin typeface="+mj-lt"/>
                <a:ea typeface="맑은 고딕" panose="020B0503020000020004" pitchFamily="34" charset="-127"/>
                <a:cs typeface="Calibri" panose="020F0502020204030204" pitchFamily="34" charset="0"/>
              </a:rPr>
              <a:t>Activity Set-Up</a:t>
            </a:r>
            <a:endParaRPr lang="ko-KR" altLang="en-US" sz="4400" dirty="0">
              <a:solidFill>
                <a:prstClr val="white"/>
              </a:solidFill>
              <a:latin typeface="+mj-lt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Task Instructions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02282" cy="4351338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Subordinates’ task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Individually 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generate </a:t>
            </a:r>
            <a:r>
              <a:rPr lang="en-US" altLang="ko-KR" u="sng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as many as possible novel uses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for a brick (1 </a:t>
            </a: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min)</a:t>
            </a:r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Manager’s task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Rate each subordinate’s performance on a scale of  1-5 (1=poor, 5=excellent)</a:t>
            </a:r>
          </a:p>
          <a:p>
            <a:pPr lvl="1">
              <a:buFont typeface="Wingdings" charset="2"/>
              <a:buChar char="§"/>
            </a:pP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Subordinates 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who receive </a:t>
            </a: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a score of </a:t>
            </a:r>
            <a:r>
              <a:rPr lang="en-US" altLang="ko-KR" b="1" u="sng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4 or </a:t>
            </a:r>
            <a:r>
              <a:rPr lang="en-US" altLang="ko-KR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5</a:t>
            </a: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will get </a:t>
            </a: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three pieces 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of </a:t>
            </a: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candy</a:t>
            </a:r>
          </a:p>
          <a:p>
            <a:pPr lvl="1">
              <a:buFont typeface="Wingdings" charset="2"/>
              <a:buChar char="§"/>
            </a:pP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Share the results with each subordinate and distribute candy accordingly</a:t>
            </a:r>
            <a:endParaRPr lang="en-US" altLang="ko-KR" dirty="0">
              <a:solidFill>
                <a:prstClr val="black"/>
              </a:solidFill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953" y="1787840"/>
            <a:ext cx="1874518" cy="1874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614" r="15767"/>
          <a:stretch/>
        </p:blipFill>
        <p:spPr>
          <a:xfrm>
            <a:off x="9529329" y="4738816"/>
            <a:ext cx="1458692" cy="1438147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798" y="3966536"/>
            <a:ext cx="1066804" cy="11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0688"/>
            <a:ext cx="11045951" cy="13255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Which picture does your group’s scoring distribution most closely resemble?</a:t>
            </a:r>
            <a:endParaRPr lang="en-US" sz="2400" b="1" dirty="0"/>
          </a:p>
        </p:txBody>
      </p:sp>
      <p:pic>
        <p:nvPicPr>
          <p:cNvPr id="5" name="Picture 2" descr="http://onlinestatbook.com/2/introduction/graphics/pos_ske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8520" y="3665080"/>
            <a:ext cx="3005280" cy="2548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959777" y="3463196"/>
            <a:ext cx="3917701" cy="3057791"/>
            <a:chOff x="3447262" y="2943651"/>
            <a:chExt cx="4757954" cy="3057791"/>
          </a:xfrm>
        </p:grpSpPr>
        <p:pic>
          <p:nvPicPr>
            <p:cNvPr id="1028" name="Picture 4" descr="http://www.cpp.edu/~jlkorey/POWERMUTT/Topics/normal_distributions_files/normal_distribution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"/>
            <a:stretch/>
          </p:blipFill>
          <p:spPr bwMode="auto">
            <a:xfrm>
              <a:off x="3447262" y="2943651"/>
              <a:ext cx="4757954" cy="2951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529957" y="5693665"/>
              <a:ext cx="44271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 </a:t>
              </a:r>
              <a:r>
                <a:rPr lang="en-US" sz="1400" b="1" dirty="0" smtClean="0"/>
                <a:t>                1             2           3            4            5</a:t>
              </a:r>
              <a:endParaRPr lang="en-US" sz="14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107680" y="6213209"/>
            <a:ext cx="4169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 </a:t>
            </a:r>
            <a:r>
              <a:rPr lang="en-US" sz="1400" b="1" dirty="0" smtClean="0"/>
              <a:t>                1             2           3            4            5</a:t>
            </a:r>
            <a:endParaRPr lang="en-US" sz="1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24063" y="3631621"/>
            <a:ext cx="4169664" cy="2855904"/>
            <a:chOff x="-151547" y="3145536"/>
            <a:chExt cx="4169664" cy="2855904"/>
          </a:xfrm>
        </p:grpSpPr>
        <p:pic>
          <p:nvPicPr>
            <p:cNvPr id="1026" name="Picture 2" descr="http://onlinestatbook.com/2/introduction/graphics/pos_skew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87" y="3145536"/>
              <a:ext cx="2724481" cy="25481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-151547" y="5693663"/>
              <a:ext cx="4169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 </a:t>
              </a:r>
              <a:r>
                <a:rPr lang="en-US" sz="1400" b="1" dirty="0" smtClean="0"/>
                <a:t>                1             2           3            4            5</a:t>
              </a:r>
              <a:endParaRPr lang="en-US" sz="14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38200" y="2896986"/>
            <a:ext cx="2737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363508" y="2896985"/>
            <a:ext cx="2990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9045" y="2896985"/>
            <a:ext cx="361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Scoring Distributions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579" y="1825625"/>
            <a:ext cx="6877050" cy="4706502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00000"/>
              </a:lnSpc>
              <a:buFont typeface="Wingdings" charset="2"/>
              <a:buChar char="§"/>
            </a:pPr>
            <a:r>
              <a:rPr lang="en-US" sz="2600" dirty="0"/>
              <a:t>Which one does your group’s rating distribution most closely resemble? </a:t>
            </a:r>
            <a:endParaRPr lang="en-US" sz="2600" dirty="0" smtClean="0"/>
          </a:p>
          <a:p>
            <a:pPr marL="457200" lvl="1" indent="0">
              <a:lnSpc>
                <a:spcPct val="100000"/>
              </a:lnSpc>
              <a:buNone/>
            </a:pPr>
            <a:endParaRPr lang="en-US" sz="2600" dirty="0"/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r>
              <a:rPr lang="en-US" sz="2600" dirty="0"/>
              <a:t>Why were the ratings skewed?</a:t>
            </a:r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endParaRPr lang="en-US" sz="2600" dirty="0" smtClean="0"/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r>
              <a:rPr lang="en-US" sz="2600" dirty="0" smtClean="0"/>
              <a:t>Why </a:t>
            </a:r>
            <a:r>
              <a:rPr lang="en-US" sz="2600" dirty="0"/>
              <a:t>would this be problematic in an organization?</a:t>
            </a:r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endParaRPr lang="en-US" sz="2600" dirty="0" smtClean="0"/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r>
              <a:rPr lang="en-US" sz="2600" dirty="0" smtClean="0"/>
              <a:t>Do </a:t>
            </a:r>
            <a:r>
              <a:rPr lang="en-US" sz="2600" dirty="0"/>
              <a:t>you think the results reflect what happens in “real life” (in organizations)? </a:t>
            </a:r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endParaRPr lang="en-US" sz="2600" dirty="0" smtClean="0"/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r>
              <a:rPr lang="en-US" sz="2600" dirty="0" smtClean="0"/>
              <a:t>How </a:t>
            </a:r>
            <a:r>
              <a:rPr lang="en-US" sz="2600" dirty="0"/>
              <a:t>could the performance appraisal process be improved?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717" r="27277"/>
          <a:stretch/>
        </p:blipFill>
        <p:spPr>
          <a:xfrm>
            <a:off x="7369629" y="1825625"/>
            <a:ext cx="3984171" cy="48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9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370</Words>
  <Application>Microsoft Office PowerPoint</Application>
  <PresentationFormat>Widescreen</PresentationFormat>
  <Paragraphs>54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맑은 고딕</vt:lpstr>
      <vt:lpstr>Arial</vt:lpstr>
      <vt:lpstr>Calibri</vt:lpstr>
      <vt:lpstr>Calibri Light</vt:lpstr>
      <vt:lpstr>Wingdings</vt:lpstr>
      <vt:lpstr>Office Theme</vt:lpstr>
      <vt:lpstr>Performance Appraisal</vt:lpstr>
      <vt:lpstr>PowerPoint Presentation</vt:lpstr>
      <vt:lpstr>Task Instructions</vt:lpstr>
      <vt:lpstr>Which picture does your group’s scoring distribution most closely resemble?</vt:lpstr>
      <vt:lpstr>Discussion</vt:lpstr>
    </vt:vector>
  </TitlesOfParts>
  <Company>TEMAOS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Appraisal</dc:title>
  <dc:creator>Desmond Leung</dc:creator>
  <cp:lastModifiedBy>Ashley</cp:lastModifiedBy>
  <cp:revision>69</cp:revision>
  <dcterms:created xsi:type="dcterms:W3CDTF">2017-02-27T20:28:31Z</dcterms:created>
  <dcterms:modified xsi:type="dcterms:W3CDTF">2017-05-10T01:17:24Z</dcterms:modified>
</cp:coreProperties>
</file>