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PT Sans Narrow" panose="020B0604020202020204" charset="0"/>
      <p:regular r:id="rId9"/>
      <p:bold r:id="rId10"/>
    </p:embeddedFont>
    <p:embeddedFont>
      <p:font typeface="Open Sans" panose="020B060402020202020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4" d="100"/>
          <a:sy n="84" d="100"/>
        </p:scale>
        <p:origin x="78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2.fntdata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hape 10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Shape 11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12" name="Shape 12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13" name="Shape 13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Shape 14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15" name="Shape 15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6" name="Shape 16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7" name="Shape 17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2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6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7" name="Shape 47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ubTitle" idx="1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tropic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spcBef>
                <a:spcPts val="0"/>
              </a:spcBef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spcBef>
                <a:spcPts val="0"/>
              </a:spcBef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spcBef>
                <a:spcPts val="0"/>
              </a:spcBef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spcBef>
                <a:spcPts val="0"/>
              </a:spcBef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spcBef>
                <a:spcPts val="0"/>
              </a:spcBef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spcBef>
                <a:spcPts val="0"/>
              </a:spcBef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spcBef>
                <a:spcPts val="0"/>
              </a:spcBef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spcBef>
                <a:spcPts val="0"/>
              </a:spcBef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Holland’s RIASEC Theory</a:t>
            </a:r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Kajal and Nicolette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Holland’s RIASEC Theory</a:t>
            </a:r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Organizes vocational interests into six summary categories</a:t>
            </a:r>
            <a:endParaRPr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Aims to provide an awareness of what occupations an individual finds appealing and unappealing</a:t>
            </a:r>
            <a:endParaRPr/>
          </a:p>
          <a:p>
            <a:pPr marL="3200400" lvl="0" indent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 u="sng"/>
              <a:t>Six Categories</a:t>
            </a:r>
            <a:endParaRPr b="1" u="sng"/>
          </a:p>
          <a:p>
            <a:pPr marL="914400" lvl="0" indent="-342900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Realistic</a:t>
            </a:r>
            <a:endParaRPr/>
          </a:p>
          <a:p>
            <a:pPr marL="9144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Investigative </a:t>
            </a:r>
            <a:endParaRPr/>
          </a:p>
          <a:p>
            <a:pPr marL="9144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Artistic </a:t>
            </a:r>
            <a:endParaRPr/>
          </a:p>
        </p:txBody>
      </p:sp>
      <p:sp>
        <p:nvSpPr>
          <p:cNvPr id="74" name="Shape 74"/>
          <p:cNvSpPr txBox="1"/>
          <p:nvPr/>
        </p:nvSpPr>
        <p:spPr>
          <a:xfrm>
            <a:off x="4694025" y="3023000"/>
            <a:ext cx="3699000" cy="9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</a:pPr>
            <a:r>
              <a:rPr lang="en"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Social</a:t>
            </a:r>
            <a:endParaRPr sz="18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</a:pPr>
            <a:r>
              <a:rPr lang="en"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Enterprising </a:t>
            </a:r>
            <a:endParaRPr sz="18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</a:pPr>
            <a:r>
              <a:rPr lang="en"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Conventional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Occupations Based on RIASEC</a:t>
            </a:r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>
                <a:solidFill>
                  <a:srgbClr val="FF0000"/>
                </a:solidFill>
              </a:rPr>
              <a:t>Realistic:</a:t>
            </a:r>
            <a:r>
              <a:rPr lang="en"/>
              <a:t> mechanic, pilot, engineer</a:t>
            </a:r>
            <a:endParaRPr/>
          </a:p>
          <a:p>
            <a:pPr marL="457200" lvl="0" indent="-3429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>
                <a:solidFill>
                  <a:srgbClr val="FF0000"/>
                </a:solidFill>
              </a:rPr>
              <a:t>Investigative:</a:t>
            </a:r>
            <a:r>
              <a:rPr lang="en"/>
              <a:t> chemist, surgeon, statistician</a:t>
            </a:r>
            <a:endParaRPr/>
          </a:p>
          <a:p>
            <a:pPr marL="457200" lvl="0" indent="-3429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>
                <a:solidFill>
                  <a:srgbClr val="FF0000"/>
                </a:solidFill>
              </a:rPr>
              <a:t>Artistic:</a:t>
            </a:r>
            <a:r>
              <a:rPr lang="en"/>
              <a:t> musician, writer, painter</a:t>
            </a:r>
            <a:endParaRPr/>
          </a:p>
          <a:p>
            <a:pPr marL="457200" lvl="0" indent="-3429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>
                <a:solidFill>
                  <a:srgbClr val="FF0000"/>
                </a:solidFill>
              </a:rPr>
              <a:t>Social: </a:t>
            </a:r>
            <a:r>
              <a:rPr lang="en"/>
              <a:t>teacher, therapist, social worker, priest</a:t>
            </a:r>
            <a:endParaRPr/>
          </a:p>
          <a:p>
            <a:pPr marL="457200" lvl="0" indent="-3429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>
                <a:solidFill>
                  <a:srgbClr val="FF0000"/>
                </a:solidFill>
              </a:rPr>
              <a:t>Enterprising: </a:t>
            </a:r>
            <a:r>
              <a:rPr lang="en"/>
              <a:t>salesperson, promoter, realtor</a:t>
            </a:r>
            <a:endParaRPr/>
          </a:p>
          <a:p>
            <a:pPr marL="457200" lvl="0" indent="-34290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>
                <a:solidFill>
                  <a:srgbClr val="FF0000"/>
                </a:solidFill>
              </a:rPr>
              <a:t>Conventional:</a:t>
            </a:r>
            <a:r>
              <a:rPr lang="en"/>
              <a:t> accountant, analyst, administrator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Shape 85" descr="Image result for riasec model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33626" y="547488"/>
            <a:ext cx="4528524" cy="4048525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3532800" cy="160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Which career pathway is for you?</a:t>
            </a:r>
            <a:endParaRPr/>
          </a:p>
        </p:txBody>
      </p:sp>
      <p:sp>
        <p:nvSpPr>
          <p:cNvPr id="87" name="Shape 87"/>
          <p:cNvSpPr txBox="1"/>
          <p:nvPr/>
        </p:nvSpPr>
        <p:spPr>
          <a:xfrm>
            <a:off x="413550" y="2076350"/>
            <a:ext cx="3431100" cy="232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Read each statement on your handout and fill in the circles to get your</a:t>
            </a:r>
            <a:r>
              <a:rPr lang="en">
                <a:latin typeface="PT Sans Narrow"/>
                <a:ea typeface="PT Sans Narrow"/>
                <a:cs typeface="PT Sans Narrow"/>
                <a:sym typeface="PT Sans Narrow"/>
              </a:rPr>
              <a:t> </a:t>
            </a:r>
            <a:r>
              <a:rPr lang="en"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letters</a:t>
            </a:r>
            <a:endParaRPr sz="18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311700" y="1388000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600" dirty="0"/>
              <a:t>How dissimilar or similar are your </a:t>
            </a:r>
            <a:r>
              <a:rPr lang="en-US" sz="3600" dirty="0"/>
              <a:t>letters</a:t>
            </a:r>
            <a:r>
              <a:rPr lang="en" sz="3600" dirty="0"/>
              <a:t> in relation to the rest of the class? </a:t>
            </a:r>
            <a:endParaRPr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do your letters mean?</a:t>
            </a:r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These are Holland’s codes, and they are formed by rank-ordering the letters from highest to lowest response</a:t>
            </a:r>
            <a:endParaRPr/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Typically focus on three highest letters</a:t>
            </a:r>
            <a:endParaRPr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What do they tell us?</a:t>
            </a:r>
            <a:endParaRPr/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People with similar codes show similar patterns of vocational preference and generally report better satisfaction and performance in similar occupational environments</a:t>
            </a:r>
            <a:endParaRPr/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Illustrates the importance of congruence between Holland’s codes for the person and the job in question</a:t>
            </a:r>
            <a:endParaRPr/>
          </a:p>
          <a:p>
            <a:pPr marL="1371600" lvl="2" indent="-317500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400"/>
              <a:buChar char="■"/>
            </a:pPr>
            <a:r>
              <a:rPr lang="en">
                <a:solidFill>
                  <a:srgbClr val="FF0000"/>
                </a:solidFill>
              </a:rPr>
              <a:t>Predictor: degree of fit between a person’s code and the job code</a:t>
            </a:r>
            <a:endParaRPr>
              <a:solidFill>
                <a:srgbClr val="FF0000"/>
              </a:solidFill>
            </a:endParaRPr>
          </a:p>
          <a:p>
            <a:pPr marL="1371600" lvl="2" indent="-317500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400"/>
              <a:buChar char="■"/>
            </a:pPr>
            <a:r>
              <a:rPr lang="en">
                <a:solidFill>
                  <a:srgbClr val="FF0000"/>
                </a:solidFill>
              </a:rPr>
              <a:t>Criterion: satisfaction, performance  </a:t>
            </a:r>
            <a:endParaRPr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217</Words>
  <Application>Microsoft Office PowerPoint</Application>
  <PresentationFormat>On-screen Show (16:9)</PresentationFormat>
  <Paragraphs>30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PT Sans Narrow</vt:lpstr>
      <vt:lpstr>Open Sans</vt:lpstr>
      <vt:lpstr>Arial</vt:lpstr>
      <vt:lpstr>Tropic</vt:lpstr>
      <vt:lpstr>Holland’s RIASEC Theory</vt:lpstr>
      <vt:lpstr>Holland’s RIASEC Theory</vt:lpstr>
      <vt:lpstr>Example Occupations Based on RIASEC</vt:lpstr>
      <vt:lpstr>Which career pathway is for you?</vt:lpstr>
      <vt:lpstr>PowerPoint Presentation</vt:lpstr>
      <vt:lpstr>What do your letters mean?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Holland’s RIASEC Theory</dc:title>
  <dc:creator>Nicolette Rainone</dc:creator>
  <cp:lastModifiedBy>Nicolette Rainone</cp:lastModifiedBy>
  <cp:revision>1</cp:revision>
  <dcterms:modified xsi:type="dcterms:W3CDTF">2018-02-26T17:17:07Z</dcterms:modified>
</cp:coreProperties>
</file>