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0"/>
  </p:notesMasterIdLst>
  <p:handoutMasterIdLst>
    <p:handoutMasterId r:id="rId11"/>
  </p:handoutMasterIdLst>
  <p:sldIdLst>
    <p:sldId id="335" r:id="rId2"/>
    <p:sldId id="343" r:id="rId3"/>
    <p:sldId id="341" r:id="rId4"/>
    <p:sldId id="336" r:id="rId5"/>
    <p:sldId id="342" r:id="rId6"/>
    <p:sldId id="345" r:id="rId7"/>
    <p:sldId id="337" r:id="rId8"/>
    <p:sldId id="344"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ern="1200">
        <a:solidFill>
          <a:schemeClr val="tx1"/>
        </a:solidFill>
        <a:latin typeface="Arial" charset="0"/>
        <a:ea typeface="ＭＳ Ｐゴシック" charset="-128"/>
        <a:cs typeface="ＭＳ Ｐゴシック" charset="-128"/>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8"/>
    <a:srgbClr val="000080"/>
    <a:srgbClr val="09AEEF"/>
    <a:srgbClr val="00AEEF"/>
    <a:srgbClr val="FDC82F"/>
    <a:srgbClr val="DDD9C3"/>
    <a:srgbClr val="030F46"/>
    <a:srgbClr val="828282"/>
    <a:srgbClr val="3E2A16"/>
    <a:srgbClr val="C086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30" autoAdjust="0"/>
    <p:restoredTop sz="86813" autoAdjust="0"/>
  </p:normalViewPr>
  <p:slideViewPr>
    <p:cSldViewPr>
      <p:cViewPr>
        <p:scale>
          <a:sx n="90" d="100"/>
          <a:sy n="90" d="100"/>
        </p:scale>
        <p:origin x="-1312" y="-1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38" d="100"/>
          <a:sy n="38" d="100"/>
        </p:scale>
        <p:origin x="-2262"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F3E54BA-E098-4F48-B1E1-C6BF306B9E5F}" type="datetimeFigureOut">
              <a:rPr lang="en-US" smtClean="0"/>
              <a:pPr/>
              <a:t>5/20/18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58CFB78-AE85-4636-8E23-5D1DC83F433E}" type="slidenum">
              <a:rPr lang="en-US" smtClean="0"/>
              <a:pPr/>
              <a:t>‹#›</a:t>
            </a:fld>
            <a:endParaRPr lang="en-US"/>
          </a:p>
        </p:txBody>
      </p:sp>
    </p:spTree>
    <p:extLst>
      <p:ext uri="{BB962C8B-B14F-4D97-AF65-F5344CB8AC3E}">
        <p14:creationId xmlns:p14="http://schemas.microsoft.com/office/powerpoint/2010/main" val="35683465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dirty="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77747B0D-2C03-40A8-90BE-A6472CDC12E4}" type="datetime1">
              <a:rPr lang="en-US"/>
              <a:pPr>
                <a:defRPr/>
              </a:pPr>
              <a:t>5/20/18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dirty="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521EB515-23BF-44B0-AE97-18020C54BAEC}" type="slidenum">
              <a:rPr lang="en-US"/>
              <a:pPr>
                <a:defRPr/>
              </a:pPr>
              <a:t>‹#›</a:t>
            </a:fld>
            <a:endParaRPr lang="en-US" dirty="0"/>
          </a:p>
        </p:txBody>
      </p:sp>
    </p:spTree>
    <p:extLst>
      <p:ext uri="{BB962C8B-B14F-4D97-AF65-F5344CB8AC3E}">
        <p14:creationId xmlns:p14="http://schemas.microsoft.com/office/powerpoint/2010/main" val="54808341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fontAlgn="base">
      <a:spcBef>
        <a:spcPct val="30000"/>
      </a:spcBef>
      <a:spcAft>
        <a:spcPct val="0"/>
      </a:spcAft>
      <a:defRPr sz="1200" kern="1200">
        <a:solidFill>
          <a:schemeClr val="tx1"/>
        </a:solidFill>
        <a:latin typeface="+mn-lt"/>
        <a:ea typeface="ＭＳ Ｐゴシック" charset="-128"/>
        <a:cs typeface="+mn-cs"/>
      </a:defRPr>
    </a:lvl2pPr>
    <a:lvl3pPr marL="914400" algn="l" rtl="0" fontAlgn="base">
      <a:spcBef>
        <a:spcPct val="30000"/>
      </a:spcBef>
      <a:spcAft>
        <a:spcPct val="0"/>
      </a:spcAft>
      <a:defRPr sz="1200" kern="1200">
        <a:solidFill>
          <a:schemeClr val="tx1"/>
        </a:solidFill>
        <a:latin typeface="+mn-lt"/>
        <a:ea typeface="ＭＳ Ｐゴシック" charset="-128"/>
        <a:cs typeface="+mn-cs"/>
      </a:defRPr>
    </a:lvl3pPr>
    <a:lvl4pPr marL="1371600" algn="l" rtl="0" fontAlgn="base">
      <a:spcBef>
        <a:spcPct val="30000"/>
      </a:spcBef>
      <a:spcAft>
        <a:spcPct val="0"/>
      </a:spcAft>
      <a:defRPr sz="1200" kern="1200">
        <a:solidFill>
          <a:schemeClr val="tx1"/>
        </a:solidFill>
        <a:latin typeface="+mn-lt"/>
        <a:ea typeface="ＭＳ Ｐゴシック" charset="-128"/>
        <a:cs typeface="+mn-cs"/>
      </a:defRPr>
    </a:lvl4pPr>
    <a:lvl5pPr marL="1828800" algn="l" rtl="0" fontAlgn="base">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21EB515-23BF-44B0-AE97-18020C54BAEC}" type="slidenum">
              <a:rPr lang="en-US" smtClean="0"/>
              <a:pPr>
                <a:defRPr/>
              </a:pPr>
              <a:t>1</a:t>
            </a:fld>
            <a:endParaRPr lang="en-US" dirty="0"/>
          </a:p>
        </p:txBody>
      </p:sp>
    </p:spTree>
    <p:extLst>
      <p:ext uri="{BB962C8B-B14F-4D97-AF65-F5344CB8AC3E}">
        <p14:creationId xmlns:p14="http://schemas.microsoft.com/office/powerpoint/2010/main" val="1922189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Two </a:t>
            </a:r>
          </a:p>
          <a:p>
            <a:pPr marL="228600" indent="-228600">
              <a:buAutoNum type="arabicPeriod"/>
            </a:pPr>
            <a:r>
              <a:rPr lang="en-US" dirty="0" smtClean="0"/>
              <a:t>Mania or hypomania</a:t>
            </a:r>
          </a:p>
          <a:p>
            <a:pPr marL="228600" indent="-228600">
              <a:buAutoNum type="arabicPeriod"/>
            </a:pPr>
            <a:r>
              <a:rPr lang="en-US" dirty="0" smtClean="0"/>
              <a:t>Hypomanic symptoms do not last as long</a:t>
            </a:r>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521EB515-23BF-44B0-AE97-18020C54BAEC}" type="slidenum">
              <a:rPr lang="en-US" smtClean="0"/>
              <a:pPr>
                <a:defRPr/>
              </a:pPr>
              <a:t>2</a:t>
            </a:fld>
            <a:endParaRPr lang="en-US" dirty="0"/>
          </a:p>
        </p:txBody>
      </p:sp>
    </p:spTree>
    <p:extLst>
      <p:ext uri="{BB962C8B-B14F-4D97-AF65-F5344CB8AC3E}">
        <p14:creationId xmlns:p14="http://schemas.microsoft.com/office/powerpoint/2010/main" val="40240914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“Bipolar</a:t>
            </a:r>
            <a:r>
              <a:rPr lang="en-US" baseline="0" dirty="0" smtClean="0"/>
              <a:t> disorder is a serious brain illness. It has also been called manic-depressive illness or manic depression. People with bipolar disorder go through unusual mood changes. Sometimes they feel “up” and are much more energetic and active than usual. This is called manic episode. Sometimes people with bipolar disorder feel very sad and “down,” have low energy, and are much less active. This is called depression or a depressive episode.” </a:t>
            </a:r>
          </a:p>
          <a:p>
            <a:endParaRPr lang="en-US" baseline="0" dirty="0" smtClean="0"/>
          </a:p>
          <a:p>
            <a:r>
              <a:rPr lang="en-US" baseline="0" dirty="0" smtClean="0"/>
              <a:t>“It is not the same as the normal ups and downs everyone goes through. The mood swings are more extreme than that and are accompanied by changes in sleep, energy level, and the ability to think clearly. Bipolar symptoms are so strong that they can damage relationships and make it hard to go to school or keep a job. They can also be dangerous. Some people with bipolar disorder try to hurt themselves or attempt suicide.” </a:t>
            </a:r>
          </a:p>
          <a:p>
            <a:endParaRPr lang="en-US" baseline="0" dirty="0" smtClean="0"/>
          </a:p>
          <a:p>
            <a:r>
              <a:rPr lang="en-US" baseline="0" dirty="0" smtClean="0"/>
              <a:t>“A mixed episode has both manic and depressive symptoms. These mood episodes cause symptoms that last a week or two or sometimes longer. During an episode, the symptoms last every day for most of the day.” </a:t>
            </a:r>
            <a:endParaRPr lang="en-US" dirty="0"/>
          </a:p>
        </p:txBody>
      </p:sp>
      <p:sp>
        <p:nvSpPr>
          <p:cNvPr id="4" name="Slide Number Placeholder 3"/>
          <p:cNvSpPr>
            <a:spLocks noGrp="1"/>
          </p:cNvSpPr>
          <p:nvPr>
            <p:ph type="sldNum" sz="quarter" idx="10"/>
          </p:nvPr>
        </p:nvSpPr>
        <p:spPr/>
        <p:txBody>
          <a:bodyPr/>
          <a:lstStyle/>
          <a:p>
            <a:pPr>
              <a:defRPr/>
            </a:pPr>
            <a:fld id="{521EB515-23BF-44B0-AE97-18020C54BAEC}" type="slidenum">
              <a:rPr lang="en-US" smtClean="0"/>
              <a:pPr>
                <a:defRPr/>
              </a:pPr>
              <a:t>3</a:t>
            </a:fld>
            <a:endParaRPr lang="en-US" dirty="0"/>
          </a:p>
        </p:txBody>
      </p:sp>
    </p:spTree>
    <p:extLst>
      <p:ext uri="{BB962C8B-B14F-4D97-AF65-F5344CB8AC3E}">
        <p14:creationId xmlns:p14="http://schemas.microsoft.com/office/powerpoint/2010/main" val="6024192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200" b="1" kern="1200" dirty="0" smtClean="0">
                <a:solidFill>
                  <a:schemeClr val="tx1"/>
                </a:solidFill>
                <a:effectLst/>
                <a:latin typeface="+mn-lt"/>
                <a:ea typeface="ＭＳ Ｐゴシック" charset="-128"/>
                <a:cs typeface="ＭＳ Ｐゴシック" charset="-128"/>
              </a:rPr>
              <a:t>“GENERAL INSTRUCTIONS</a:t>
            </a:r>
            <a:r>
              <a:rPr lang="en-US" sz="1200" b="1" kern="1200" baseline="0" dirty="0" smtClean="0">
                <a:solidFill>
                  <a:schemeClr val="tx1"/>
                </a:solidFill>
                <a:effectLst/>
                <a:latin typeface="+mn-lt"/>
                <a:ea typeface="ＭＳ Ｐゴシック" charset="-128"/>
                <a:cs typeface="ＭＳ Ｐゴシック" charset="-128"/>
              </a:rPr>
              <a:t>: </a:t>
            </a:r>
            <a:r>
              <a:rPr lang="en-US" sz="1200" kern="1200" dirty="0" smtClean="0">
                <a:solidFill>
                  <a:schemeClr val="tx1"/>
                </a:solidFill>
                <a:effectLst/>
                <a:latin typeface="+mn-lt"/>
                <a:ea typeface="ＭＳ Ｐゴシック" charset="-128"/>
                <a:cs typeface="ＭＳ Ｐゴシック" charset="-128"/>
              </a:rPr>
              <a:t>The M.I.N.I. was designed as a brief structured interview for the major Axis I psychiatric disorders in DSM‐IV and ICD‐10. Validation and reliability studies have been done comparing the M.I.N.I. to the SCID‐P for DSM‐III‐R and the CIDI (a structured interview developed by the World Health Organization). The results of these studies show that the M.I.N.I. has similar reliability and validity properties, but can be administered in a much shorter period of time (mean 18.7 ± 11.6 minutes, median 15 minutes) than the above referenced instruments. It can be used by clinicians, after a brief training session. Lay interviewers require more extensive training.</a:t>
            </a:r>
          </a:p>
          <a:p>
            <a:pPr marL="0" marR="0" indent="0" algn="l" defTabSz="914400" rtl="0" eaLnBrk="1" fontAlgn="base" latinLnBrk="0" hangingPunct="1">
              <a:lnSpc>
                <a:spcPct val="100000"/>
              </a:lnSpc>
              <a:spcBef>
                <a:spcPct val="30000"/>
              </a:spcBef>
              <a:spcAft>
                <a:spcPct val="0"/>
              </a:spcAft>
              <a:buClrTx/>
              <a:buSzTx/>
              <a:buFontTx/>
              <a:buNone/>
              <a:tabLst/>
              <a:defRPr/>
            </a:pPr>
            <a:r>
              <a:rPr lang="en-US" sz="1200" b="1" kern="1200" dirty="0" smtClean="0">
                <a:solidFill>
                  <a:schemeClr val="tx1"/>
                </a:solidFill>
                <a:effectLst/>
                <a:latin typeface="+mn-lt"/>
                <a:ea typeface="ＭＳ Ｐゴシック" charset="-128"/>
                <a:cs typeface="ＭＳ Ｐゴシック" charset="-128"/>
              </a:rPr>
              <a:t>INTERVIEW: </a:t>
            </a:r>
            <a:endParaRPr lang="en-US" dirty="0" smtClean="0"/>
          </a:p>
          <a:p>
            <a:r>
              <a:rPr lang="en-US" sz="1200" kern="1200" dirty="0" smtClean="0">
                <a:solidFill>
                  <a:schemeClr val="tx1"/>
                </a:solidFill>
                <a:effectLst/>
                <a:latin typeface="+mn-lt"/>
                <a:ea typeface="ＭＳ Ｐゴシック" charset="-128"/>
                <a:cs typeface="ＭＳ Ｐゴシック" charset="-128"/>
              </a:rPr>
              <a:t>In order to keep the interview as brief as possible, inform the patient that you will conduct a clinical interview that is more structured than usual, with very precise questions about psychological problems which require a yes or no answer. </a:t>
            </a:r>
            <a:endParaRPr lang="en-US" dirty="0" smtClean="0"/>
          </a:p>
          <a:p>
            <a:r>
              <a:rPr lang="en-US" sz="1200" b="1" kern="1200" dirty="0" smtClean="0">
                <a:solidFill>
                  <a:schemeClr val="tx1"/>
                </a:solidFill>
                <a:effectLst/>
                <a:latin typeface="+mn-lt"/>
                <a:ea typeface="ＭＳ Ｐゴシック" charset="-128"/>
                <a:cs typeface="ＭＳ Ｐゴシック" charset="-128"/>
              </a:rPr>
              <a:t>GENERAL FORMAT:</a:t>
            </a:r>
            <a:br>
              <a:rPr lang="en-US" sz="1200" b="1" kern="1200" dirty="0" smtClean="0">
                <a:solidFill>
                  <a:schemeClr val="tx1"/>
                </a:solidFill>
                <a:effectLst/>
                <a:latin typeface="+mn-lt"/>
                <a:ea typeface="ＭＳ Ｐゴシック" charset="-128"/>
                <a:cs typeface="ＭＳ Ｐゴシック" charset="-128"/>
              </a:rPr>
            </a:br>
            <a:r>
              <a:rPr lang="en-US" sz="1200" kern="1200" dirty="0" smtClean="0">
                <a:solidFill>
                  <a:schemeClr val="tx1"/>
                </a:solidFill>
                <a:effectLst/>
                <a:latin typeface="+mn-lt"/>
                <a:ea typeface="ＭＳ Ｐゴシック" charset="-128"/>
                <a:cs typeface="ＭＳ Ｐゴシック" charset="-128"/>
              </a:rPr>
              <a:t>The M.I.N.I. is divided into </a:t>
            </a:r>
            <a:r>
              <a:rPr lang="en-US" sz="1200" b="1" kern="1200" dirty="0" smtClean="0">
                <a:solidFill>
                  <a:schemeClr val="tx1"/>
                </a:solidFill>
                <a:effectLst/>
                <a:latin typeface="+mn-lt"/>
                <a:ea typeface="ＭＳ Ｐゴシック" charset="-128"/>
                <a:cs typeface="ＭＳ Ｐゴシック" charset="-128"/>
              </a:rPr>
              <a:t>modules </a:t>
            </a:r>
            <a:r>
              <a:rPr lang="en-US" sz="1200" kern="1200" dirty="0" smtClean="0">
                <a:solidFill>
                  <a:schemeClr val="tx1"/>
                </a:solidFill>
                <a:effectLst/>
                <a:latin typeface="+mn-lt"/>
                <a:ea typeface="ＭＳ Ｐゴシック" charset="-128"/>
                <a:cs typeface="ＭＳ Ｐゴシック" charset="-128"/>
              </a:rPr>
              <a:t>identified by letters, each corresponding to a diagnostic category.</a:t>
            </a:r>
            <a:br>
              <a:rPr lang="en-US" sz="1200" kern="1200" dirty="0" smtClean="0">
                <a:solidFill>
                  <a:schemeClr val="tx1"/>
                </a:solidFill>
                <a:effectLst/>
                <a:latin typeface="+mn-lt"/>
                <a:ea typeface="ＭＳ Ｐゴシック" charset="-128"/>
                <a:cs typeface="ＭＳ Ｐゴシック" charset="-128"/>
              </a:rPr>
            </a:br>
            <a:r>
              <a:rPr lang="en-US" sz="1200" kern="1200" dirty="0" smtClean="0">
                <a:solidFill>
                  <a:schemeClr val="tx1"/>
                </a:solidFill>
                <a:effectLst/>
                <a:latin typeface="+mn-lt"/>
                <a:ea typeface="ＭＳ Ｐゴシック" charset="-128"/>
                <a:cs typeface="ＭＳ Ｐゴシック" charset="-128"/>
              </a:rPr>
              <a:t>•At the beginning of each diagnostic module (except for psychotic disorders module), screening question(s) corresponding to the main criteria of the disorder are presented in a </a:t>
            </a:r>
            <a:r>
              <a:rPr lang="en-US" sz="1200" b="1" kern="1200" dirty="0" smtClean="0">
                <a:solidFill>
                  <a:schemeClr val="tx1"/>
                </a:solidFill>
                <a:effectLst/>
                <a:latin typeface="+mn-lt"/>
                <a:ea typeface="ＭＳ Ｐゴシック" charset="-128"/>
                <a:cs typeface="ＭＳ Ｐゴシック" charset="-128"/>
              </a:rPr>
              <a:t>gray box</a:t>
            </a:r>
            <a:r>
              <a:rPr lang="en-US" sz="1200" kern="1200" dirty="0" smtClean="0">
                <a:solidFill>
                  <a:schemeClr val="tx1"/>
                </a:solidFill>
                <a:effectLst/>
                <a:latin typeface="+mn-lt"/>
                <a:ea typeface="ＭＳ Ｐゴシック" charset="-128"/>
                <a:cs typeface="ＭＳ Ｐゴシック" charset="-128"/>
              </a:rPr>
              <a:t>.</a:t>
            </a:r>
            <a:br>
              <a:rPr lang="en-US" sz="1200" kern="1200" dirty="0" smtClean="0">
                <a:solidFill>
                  <a:schemeClr val="tx1"/>
                </a:solidFill>
                <a:effectLst/>
                <a:latin typeface="+mn-lt"/>
                <a:ea typeface="ＭＳ Ｐゴシック" charset="-128"/>
                <a:cs typeface="ＭＳ Ｐゴシック" charset="-128"/>
              </a:rPr>
            </a:br>
            <a:r>
              <a:rPr lang="en-US" sz="1200" kern="1200" dirty="0" smtClean="0">
                <a:solidFill>
                  <a:schemeClr val="tx1"/>
                </a:solidFill>
                <a:effectLst/>
                <a:latin typeface="+mn-lt"/>
                <a:ea typeface="ＭＳ Ｐゴシック" charset="-128"/>
                <a:cs typeface="ＭＳ Ｐゴシック" charset="-128"/>
              </a:rPr>
              <a:t>•At the end of each module, diagnostic box(</a:t>
            </a:r>
            <a:r>
              <a:rPr lang="en-US" sz="1200" kern="1200" dirty="0" err="1" smtClean="0">
                <a:solidFill>
                  <a:schemeClr val="tx1"/>
                </a:solidFill>
                <a:effectLst/>
                <a:latin typeface="+mn-lt"/>
                <a:ea typeface="ＭＳ Ｐゴシック" charset="-128"/>
                <a:cs typeface="ＭＳ Ｐゴシック" charset="-128"/>
              </a:rPr>
              <a:t>es</a:t>
            </a:r>
            <a:r>
              <a:rPr lang="en-US" sz="1200" kern="1200" dirty="0" smtClean="0">
                <a:solidFill>
                  <a:schemeClr val="tx1"/>
                </a:solidFill>
                <a:effectLst/>
                <a:latin typeface="+mn-lt"/>
                <a:ea typeface="ＭＳ Ｐゴシック" charset="-128"/>
                <a:cs typeface="ＭＳ Ｐゴシック" charset="-128"/>
              </a:rPr>
              <a:t>) permit the clinician to indicate whether diagnostic criteria are met. </a:t>
            </a:r>
          </a:p>
          <a:p>
            <a:r>
              <a:rPr lang="en-US" sz="1200" b="1" kern="1200" dirty="0" smtClean="0">
                <a:solidFill>
                  <a:schemeClr val="tx1"/>
                </a:solidFill>
                <a:effectLst/>
                <a:latin typeface="+mn-lt"/>
                <a:ea typeface="ＭＳ Ｐゴシック" charset="-128"/>
                <a:cs typeface="ＭＳ Ｐゴシック" charset="-128"/>
              </a:rPr>
              <a:t>RATING INSTRUCTIONS: </a:t>
            </a:r>
            <a:endParaRPr lang="en-US" dirty="0" smtClean="0"/>
          </a:p>
          <a:p>
            <a:r>
              <a:rPr lang="en-US" sz="1200" kern="1200" dirty="0" smtClean="0">
                <a:solidFill>
                  <a:schemeClr val="tx1"/>
                </a:solidFill>
                <a:effectLst/>
                <a:latin typeface="+mn-lt"/>
                <a:ea typeface="ＭＳ Ｐゴシック" charset="-128"/>
                <a:cs typeface="ＭＳ Ｐゴシック" charset="-128"/>
              </a:rPr>
              <a:t>All questions must be rated. The rating is done at the right of each question by circling either Yes or No. Clinical judgment by the rater should be used in coding the responses. Interviewers need to be sensitive to the diversity of cultural beliefs in their administration of questions and rating of responses. The rater should ask for examples when necessary, to ensure accurate coding. The patient should be encouraged to ask for clarification on any question that is not absolutely clear. </a:t>
            </a:r>
            <a:endParaRPr lang="en-US" dirty="0" smtClean="0"/>
          </a:p>
          <a:p>
            <a:r>
              <a:rPr lang="en-US" sz="1200" kern="1200" dirty="0" smtClean="0">
                <a:solidFill>
                  <a:schemeClr val="tx1"/>
                </a:solidFill>
                <a:effectLst/>
                <a:latin typeface="+mn-lt"/>
                <a:ea typeface="ＭＳ Ｐゴシック" charset="-128"/>
                <a:cs typeface="ＭＳ Ｐゴシック" charset="-128"/>
              </a:rPr>
              <a:t>The clinician should be sure that each dimension of the question is taken into account by the patient (for example, time frame, frequency, severity, and/or alternatives).</a:t>
            </a:r>
            <a:br>
              <a:rPr lang="en-US" sz="1200" kern="1200" dirty="0" smtClean="0">
                <a:solidFill>
                  <a:schemeClr val="tx1"/>
                </a:solidFill>
                <a:effectLst/>
                <a:latin typeface="+mn-lt"/>
                <a:ea typeface="ＭＳ Ｐゴシック" charset="-128"/>
                <a:cs typeface="ＭＳ Ｐゴシック" charset="-128"/>
              </a:rPr>
            </a:br>
            <a:r>
              <a:rPr lang="en-US" sz="1200" kern="1200" dirty="0" smtClean="0">
                <a:solidFill>
                  <a:schemeClr val="tx1"/>
                </a:solidFill>
                <a:effectLst/>
                <a:latin typeface="+mn-lt"/>
                <a:ea typeface="ＭＳ Ｐゴシック" charset="-128"/>
                <a:cs typeface="ＭＳ Ｐゴシック" charset="-128"/>
              </a:rPr>
              <a:t>Symptoms better accounted for by an organic cause or by the use of alcohol or drugs should not be coded positive in the M.I.N.I.”</a:t>
            </a:r>
          </a:p>
          <a:p>
            <a:r>
              <a:rPr lang="en-US" dirty="0" smtClean="0"/>
              <a:t>--- From the M.I.N.I</a:t>
            </a:r>
            <a:r>
              <a:rPr lang="en-US" baseline="0" dirty="0" smtClean="0"/>
              <a:t> manual </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521EB515-23BF-44B0-AE97-18020C54BAEC}" type="slidenum">
              <a:rPr lang="en-US" smtClean="0"/>
              <a:pPr>
                <a:defRPr/>
              </a:pPr>
              <a:t>7</a:t>
            </a:fld>
            <a:endParaRPr lang="en-US" dirty="0"/>
          </a:p>
        </p:txBody>
      </p:sp>
    </p:spTree>
    <p:extLst>
      <p:ext uri="{BB962C8B-B14F-4D97-AF65-F5344CB8AC3E}">
        <p14:creationId xmlns:p14="http://schemas.microsoft.com/office/powerpoint/2010/main" val="1111646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none" baseline="0">
                <a:solidFill>
                  <a:srgbClr val="000080"/>
                </a:solidFill>
              </a:defRPr>
            </a:lvl1pPr>
          </a:lstStyle>
          <a:p>
            <a:r>
              <a:rPr lang="en-US" dirty="0"/>
              <a:t>Click to edit Master title style</a:t>
            </a:r>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rgbClr val="00AEE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cxnSp>
        <p:nvCxnSpPr>
          <p:cNvPr id="8" name="Straight Connector 7"/>
          <p:cNvCxnSpPr/>
          <p:nvPr/>
        </p:nvCxnSpPr>
        <p:spPr>
          <a:xfrm>
            <a:off x="685800" y="3398520"/>
            <a:ext cx="7848600" cy="1588"/>
          </a:xfrm>
          <a:prstGeom prst="line">
            <a:avLst/>
          </a:prstGeom>
          <a:ln w="19050">
            <a:solidFill>
              <a:srgbClr val="FDC82F"/>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5798" y="5440680"/>
            <a:ext cx="1371599" cy="984737"/>
          </a:xfrm>
          <a:prstGeom prst="rect">
            <a:avLst/>
          </a:prstGeom>
        </p:spPr>
      </p:pic>
      <p:pic>
        <p:nvPicPr>
          <p:cNvPr id="10" name="Picture 9" descr="gc_logo_286_2.png"/>
          <p:cNvPicPr>
            <a:picLocks noChangeAspect="1"/>
          </p:cNvPicPr>
          <p:nvPr userDrawn="1"/>
        </p:nvPicPr>
        <p:blipFill>
          <a:blip r:embed="rId3" cstate="print"/>
          <a:stretch>
            <a:fillRect/>
          </a:stretch>
        </p:blipFill>
        <p:spPr>
          <a:xfrm>
            <a:off x="7696200" y="5257800"/>
            <a:ext cx="822962" cy="1466091"/>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0068"/>
                </a:solidFill>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lvl1pPr>
              <a:defRPr>
                <a:solidFill>
                  <a:srgbClr val="00AEEF"/>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pPr>
              <a:defRPr/>
            </a:pPr>
            <a:fld id="{F6388A30-A5AE-43EB-BC97-FFB7BA09DDD8}"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lvl1pPr>
              <a:defRPr>
                <a:solidFill>
                  <a:srgbClr val="000068"/>
                </a:solidFill>
              </a:defRPr>
            </a:lvl1pPr>
          </a:lstStyle>
          <a:p>
            <a:r>
              <a:rPr lang="en-US" dirty="0"/>
              <a:t>Click to edit Master title style</a:t>
            </a:r>
          </a:p>
        </p:txBody>
      </p:sp>
      <p:sp>
        <p:nvSpPr>
          <p:cNvPr id="3" name="Vertical Text Placeholder 2"/>
          <p:cNvSpPr>
            <a:spLocks noGrp="1"/>
          </p:cNvSpPr>
          <p:nvPr>
            <p:ph type="body" orient="vert" idx="1"/>
          </p:nvPr>
        </p:nvSpPr>
        <p:spPr>
          <a:xfrm>
            <a:off x="457200" y="609600"/>
            <a:ext cx="6019800" cy="5867400"/>
          </a:xfrm>
        </p:spPr>
        <p:txBody>
          <a:bodyPr vert="eaVert"/>
          <a:lstStyle>
            <a:lvl1pPr>
              <a:defRPr>
                <a:solidFill>
                  <a:srgbClr val="00AEEF"/>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pPr>
              <a:defRPr/>
            </a:pPr>
            <a:fld id="{8CFC81DB-6F04-4321-B47A-BF4A96FC9E59}"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rgbClr val="000068"/>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rgbClr val="000080"/>
                </a:solidFill>
              </a:defRPr>
            </a:lvl1pPr>
            <a:lvl2pPr>
              <a:defRPr>
                <a:solidFill>
                  <a:srgbClr val="000080"/>
                </a:solidFill>
              </a:defRPr>
            </a:lvl2pPr>
            <a:lvl3pPr>
              <a:defRPr>
                <a:solidFill>
                  <a:srgbClr val="000080"/>
                </a:solidFill>
              </a:defRPr>
            </a:lvl3pPr>
            <a:lvl4pPr>
              <a:defRPr>
                <a:solidFill>
                  <a:srgbClr val="000080"/>
                </a:solidFill>
              </a:defRPr>
            </a:lvl4pPr>
            <a:lvl5pPr>
              <a:defRPr>
                <a:solidFill>
                  <a:srgbClr val="00008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7620000" y="6528816"/>
            <a:ext cx="1066800" cy="329184"/>
          </a:xfrm>
        </p:spPr>
        <p:txBody>
          <a:bodyPr/>
          <a:lstStyle>
            <a:lvl1pPr algn="r">
              <a:defRPr>
                <a:solidFill>
                  <a:srgbClr val="09AEEF"/>
                </a:solidFill>
              </a:defRPr>
            </a:lvl1pPr>
          </a:lstStyle>
          <a:p>
            <a:pPr>
              <a:defRPr/>
            </a:pPr>
            <a:fld id="{981706F5-65D0-4798-84CF-0D7A359801D0}"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none" baseline="0">
                <a:solidFill>
                  <a:srgbClr val="000068"/>
                </a:solidFill>
              </a:defRPr>
            </a:lvl1pPr>
          </a:lstStyle>
          <a:p>
            <a:r>
              <a:rPr lang="en-US" dirty="0"/>
              <a:t>Click to edit Master title style</a:t>
            </a:r>
          </a:p>
        </p:txBody>
      </p:sp>
      <p:sp>
        <p:nvSpPr>
          <p:cNvPr id="3" name="Text Placeholder 2"/>
          <p:cNvSpPr>
            <a:spLocks noGrp="1"/>
          </p:cNvSpPr>
          <p:nvPr>
            <p:ph type="body" idx="1"/>
          </p:nvPr>
        </p:nvSpPr>
        <p:spPr>
          <a:xfrm>
            <a:off x="722313" y="4626865"/>
            <a:ext cx="7772400" cy="707135"/>
          </a:xfrm>
        </p:spPr>
        <p:txBody>
          <a:bodyPr anchor="t">
            <a:normAutofit/>
          </a:bodyPr>
          <a:lstStyle>
            <a:lvl1pPr marL="0" indent="0">
              <a:buNone/>
              <a:defRPr sz="2400">
                <a:solidFill>
                  <a:srgbClr val="00AEE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5800" y="5440680"/>
            <a:ext cx="1375520" cy="987552"/>
          </a:xfrm>
          <a:prstGeom prst="rect">
            <a:avLst/>
          </a:prstGeom>
        </p:spPr>
      </p:pic>
      <p:pic>
        <p:nvPicPr>
          <p:cNvPr id="6" name="Picture 5" descr="gc_logo_286_2.png"/>
          <p:cNvPicPr>
            <a:picLocks noChangeAspect="1"/>
          </p:cNvPicPr>
          <p:nvPr userDrawn="1"/>
        </p:nvPicPr>
        <p:blipFill>
          <a:blip r:embed="rId3" cstate="print"/>
          <a:stretch>
            <a:fillRect/>
          </a:stretch>
        </p:blipFill>
        <p:spPr>
          <a:xfrm>
            <a:off x="7671816" y="5303520"/>
            <a:ext cx="822962" cy="1466091"/>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0068"/>
                </a:solidFill>
              </a:defRPr>
            </a:lvl1pPr>
          </a:lstStyle>
          <a:p>
            <a:r>
              <a:rPr lang="en-US" dirty="0"/>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solidFill>
                  <a:srgbClr val="000080"/>
                </a:solidFill>
              </a:defRPr>
            </a:lvl1pPr>
            <a:lvl2pPr>
              <a:defRPr sz="2400">
                <a:solidFill>
                  <a:srgbClr val="000080"/>
                </a:solidFill>
              </a:defRPr>
            </a:lvl2pPr>
            <a:lvl3pPr>
              <a:defRPr sz="2000">
                <a:solidFill>
                  <a:srgbClr val="000080"/>
                </a:solidFill>
              </a:defRPr>
            </a:lvl3pPr>
            <a:lvl4pPr>
              <a:defRPr sz="1800">
                <a:solidFill>
                  <a:srgbClr val="000080"/>
                </a:solidFill>
              </a:defRPr>
            </a:lvl4pPr>
            <a:lvl5pPr>
              <a:defRPr sz="1800">
                <a:solidFill>
                  <a:srgbClr val="000080"/>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73352"/>
            <a:ext cx="4038600" cy="4718304"/>
          </a:xfrm>
        </p:spPr>
        <p:txBody>
          <a:bodyPr/>
          <a:lstStyle>
            <a:lvl1pPr>
              <a:defRPr sz="2800">
                <a:solidFill>
                  <a:srgbClr val="000080"/>
                </a:solidFill>
              </a:defRPr>
            </a:lvl1pPr>
            <a:lvl2pPr>
              <a:defRPr sz="2400">
                <a:solidFill>
                  <a:srgbClr val="000080"/>
                </a:solidFill>
              </a:defRPr>
            </a:lvl2pPr>
            <a:lvl3pPr>
              <a:defRPr sz="2000">
                <a:solidFill>
                  <a:srgbClr val="000080"/>
                </a:solidFill>
              </a:defRPr>
            </a:lvl3pPr>
            <a:lvl4pPr>
              <a:defRPr sz="1800">
                <a:solidFill>
                  <a:srgbClr val="000080"/>
                </a:solidFill>
              </a:defRPr>
            </a:lvl4pPr>
            <a:lvl5pPr>
              <a:defRPr sz="1800">
                <a:solidFill>
                  <a:srgbClr val="000080"/>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2"/>
          </p:nvPr>
        </p:nvSpPr>
        <p:spPr/>
        <p:txBody>
          <a:bodyPr/>
          <a:lstStyle/>
          <a:p>
            <a:pPr>
              <a:defRPr/>
            </a:pPr>
            <a:fld id="{5BD0DFF8-008B-40D8-B4FF-BFB8211F012A}"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0068"/>
                </a:solidFill>
              </a:defRPr>
            </a:lvl1pPr>
          </a:lstStyle>
          <a:p>
            <a:r>
              <a:rPr lang="en-US" dirty="0"/>
              <a:t>Click to edit Master title style</a:t>
            </a:r>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rgbClr val="00AEE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rgbClr val="00AEEF"/>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p:txBody>
          <a:bodyPr/>
          <a:lstStyle/>
          <a:p>
            <a:pPr>
              <a:defRPr/>
            </a:pPr>
            <a:fld id="{57FF927E-BF74-4E5B-80D5-592C8C8DCCA2}" type="slidenum">
              <a:rPr lang="en-US" smtClean="0"/>
              <a:pPr>
                <a:defRPr/>
              </a:pPr>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0068"/>
                </a:solidFill>
              </a:defRPr>
            </a:lvl1pPr>
          </a:lstStyle>
          <a:p>
            <a:r>
              <a:rPr lang="en-US" dirty="0"/>
              <a:t>Click to edit Master title style</a:t>
            </a:r>
          </a:p>
        </p:txBody>
      </p:sp>
      <p:sp>
        <p:nvSpPr>
          <p:cNvPr id="5" name="Slide Number Placeholder 4"/>
          <p:cNvSpPr>
            <a:spLocks noGrp="1"/>
          </p:cNvSpPr>
          <p:nvPr>
            <p:ph type="sldNum" sz="quarter" idx="12"/>
          </p:nvPr>
        </p:nvSpPr>
        <p:spPr/>
        <p:txBody>
          <a:bodyPr/>
          <a:lstStyle/>
          <a:p>
            <a:pPr>
              <a:defRPr/>
            </a:pPr>
            <a:fld id="{E6F1867B-FCC5-4288-A0A7-89AF4DFB687C}"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7EE7009B-C69E-4BB8-B271-BC0C10FF06FF}"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solidFill>
                  <a:srgbClr val="000068"/>
                </a:solidFill>
              </a:defRPr>
            </a:lvl1pPr>
          </a:lstStyle>
          <a:p>
            <a:r>
              <a:rPr lang="en-US" dirty="0"/>
              <a:t>Click to edit Master title style</a:t>
            </a:r>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pPr>
              <a:defRPr/>
            </a:pPr>
            <a:fld id="{0586B31C-0403-4833-9861-4BF5A48A5672}" type="slidenum">
              <a:rPr lang="en-US" smtClean="0"/>
              <a:pPr>
                <a:defRPr/>
              </a:pPr>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solidFill>
                  <a:srgbClr val="000068"/>
                </a:solidFill>
              </a:defRPr>
            </a:lvl1pPr>
          </a:lstStyle>
          <a:p>
            <a:r>
              <a:rPr lang="en-US" dirty="0"/>
              <a:t>Click to edit Master title style</a:t>
            </a:r>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solidFill>
                  <a:srgbClr val="00008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7" name="Slide Number Placeholder 6"/>
          <p:cNvSpPr>
            <a:spLocks noGrp="1"/>
          </p:cNvSpPr>
          <p:nvPr>
            <p:ph type="sldNum" sz="quarter" idx="12"/>
          </p:nvPr>
        </p:nvSpPr>
        <p:spPr/>
        <p:txBody>
          <a:bodyPr/>
          <a:lstStyle/>
          <a:p>
            <a:pPr>
              <a:defRPr/>
            </a:pPr>
            <a:fld id="{FF1A7B2C-B962-4DD9-B268-650212724669}"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7620000" y="6528816"/>
            <a:ext cx="1066800" cy="329184"/>
          </a:xfrm>
          <a:prstGeom prst="rect">
            <a:avLst/>
          </a:prstGeom>
        </p:spPr>
        <p:txBody>
          <a:bodyPr vert="horz" lIns="91440" tIns="45720" rIns="91440" bIns="45720" rtlCol="0" anchor="ctr"/>
          <a:lstStyle>
            <a:lvl1pPr algn="r">
              <a:defRPr sz="1400" b="1">
                <a:solidFill>
                  <a:srgbClr val="09AEEF"/>
                </a:solidFill>
              </a:defRPr>
            </a:lvl1pPr>
          </a:lstStyle>
          <a:p>
            <a:pPr>
              <a:defRPr/>
            </a:pPr>
            <a:fld id="{8271AC0E-B9FE-4A85-842E-2FFCD45C102F}"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spcBef>
          <a:spcPct val="0"/>
        </a:spcBef>
        <a:buNone/>
        <a:defRPr sz="4000" kern="1200" spc="-100" baseline="0">
          <a:solidFill>
            <a:srgbClr val="000068"/>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Bipolar Disorders </a:t>
            </a:r>
            <a:endParaRPr lang="en-US" dirty="0"/>
          </a:p>
        </p:txBody>
      </p:sp>
      <p:sp>
        <p:nvSpPr>
          <p:cNvPr id="3" name="Subtitle 2"/>
          <p:cNvSpPr>
            <a:spLocks noGrp="1"/>
          </p:cNvSpPr>
          <p:nvPr>
            <p:ph type="subTitle" idx="1"/>
          </p:nvPr>
        </p:nvSpPr>
        <p:spPr/>
        <p:txBody>
          <a:bodyPr/>
          <a:lstStyle/>
          <a:p>
            <a:r>
              <a:rPr lang="en-US" dirty="0">
                <a:latin typeface="+mj-lt"/>
              </a:rPr>
              <a:t>Cody </a:t>
            </a:r>
            <a:r>
              <a:rPr lang="en-US" dirty="0" smtClean="0">
                <a:latin typeface="+mj-lt"/>
              </a:rPr>
              <a:t>Stitzel</a:t>
            </a:r>
            <a:endParaRPr lang="en-US" dirty="0">
              <a:latin typeface="+mj-lt"/>
            </a:endParaRPr>
          </a:p>
        </p:txBody>
      </p:sp>
    </p:spTree>
    <p:extLst>
      <p:ext uri="{BB962C8B-B14F-4D97-AF65-F5344CB8AC3E}">
        <p14:creationId xmlns:p14="http://schemas.microsoft.com/office/powerpoint/2010/main" val="4146345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Questions of the Day </a:t>
            </a:r>
            <a:endParaRPr lang="en-US" dirty="0"/>
          </a:p>
        </p:txBody>
      </p:sp>
      <p:sp>
        <p:nvSpPr>
          <p:cNvPr id="3" name="Content Placeholder 2"/>
          <p:cNvSpPr>
            <a:spLocks noGrp="1"/>
          </p:cNvSpPr>
          <p:nvPr>
            <p:ph idx="1"/>
          </p:nvPr>
        </p:nvSpPr>
        <p:spPr>
          <a:xfrm>
            <a:off x="457200" y="2209800"/>
            <a:ext cx="8229600" cy="4267200"/>
          </a:xfrm>
        </p:spPr>
        <p:txBody>
          <a:bodyPr>
            <a:normAutofit lnSpcReduction="10000"/>
          </a:bodyPr>
          <a:lstStyle/>
          <a:p>
            <a:r>
              <a:rPr lang="en-US" sz="3200" dirty="0" smtClean="0"/>
              <a:t>1) How many types of Bipolar Disorders are there?</a:t>
            </a:r>
          </a:p>
          <a:p>
            <a:endParaRPr lang="en-US" sz="3200" dirty="0"/>
          </a:p>
          <a:p>
            <a:r>
              <a:rPr lang="en-US" sz="3200" dirty="0" smtClean="0"/>
              <a:t>2) What is the major feature of Bipolar Disorder? </a:t>
            </a:r>
          </a:p>
          <a:p>
            <a:pPr marL="0" indent="0">
              <a:buNone/>
            </a:pPr>
            <a:endParaRPr lang="en-US" sz="3200" dirty="0"/>
          </a:p>
          <a:p>
            <a:r>
              <a:rPr lang="en-US" sz="3200" dirty="0" smtClean="0"/>
              <a:t>3) </a:t>
            </a:r>
            <a:r>
              <a:rPr lang="en-US" sz="3200" dirty="0"/>
              <a:t>What is the difference between a manic and hypomanic episode</a:t>
            </a:r>
            <a:r>
              <a:rPr lang="en-US" sz="3200" dirty="0" smtClean="0"/>
              <a:t>? </a:t>
            </a:r>
            <a:endParaRPr lang="en-US" sz="3200" dirty="0"/>
          </a:p>
          <a:p>
            <a:endParaRPr lang="en-US" dirty="0"/>
          </a:p>
        </p:txBody>
      </p:sp>
    </p:spTree>
    <p:extLst>
      <p:ext uri="{BB962C8B-B14F-4D97-AF65-F5344CB8AC3E}">
        <p14:creationId xmlns:p14="http://schemas.microsoft.com/office/powerpoint/2010/main" val="263371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Bipolar Disorders </a:t>
            </a:r>
            <a:endParaRPr lang="en-US" dirty="0"/>
          </a:p>
        </p:txBody>
      </p:sp>
      <p:sp>
        <p:nvSpPr>
          <p:cNvPr id="3" name="Content Placeholder 2"/>
          <p:cNvSpPr>
            <a:spLocks noGrp="1"/>
          </p:cNvSpPr>
          <p:nvPr>
            <p:ph idx="1"/>
          </p:nvPr>
        </p:nvSpPr>
        <p:spPr/>
        <p:txBody>
          <a:bodyPr>
            <a:normAutofit/>
          </a:bodyPr>
          <a:lstStyle/>
          <a:p>
            <a:r>
              <a:rPr lang="en-US" sz="3200" dirty="0" smtClean="0"/>
              <a:t>Mood disorder depicted by significant changes in mood that </a:t>
            </a:r>
            <a:r>
              <a:rPr lang="en-US" sz="3200" dirty="0"/>
              <a:t>typically last a week or more </a:t>
            </a:r>
            <a:endParaRPr lang="en-US" sz="3200" dirty="0" smtClean="0"/>
          </a:p>
          <a:p>
            <a:r>
              <a:rPr lang="en-US" sz="3200" dirty="0"/>
              <a:t>Bipolar I </a:t>
            </a:r>
            <a:endParaRPr lang="en-US" sz="3200" dirty="0" smtClean="0"/>
          </a:p>
          <a:p>
            <a:pPr lvl="1"/>
            <a:r>
              <a:rPr lang="en-US" sz="2800" dirty="0" smtClean="0"/>
              <a:t>Manic (and sometimes hypomanic or depressive) episodes </a:t>
            </a:r>
          </a:p>
          <a:p>
            <a:r>
              <a:rPr lang="en-US" sz="3200" dirty="0" smtClean="0"/>
              <a:t>Bipolar II </a:t>
            </a:r>
          </a:p>
          <a:p>
            <a:pPr lvl="1"/>
            <a:r>
              <a:rPr lang="en-US" sz="2800" dirty="0" smtClean="0"/>
              <a:t>Hypomanic and depressive episodes </a:t>
            </a:r>
          </a:p>
          <a:p>
            <a:pPr marL="182880" lvl="1"/>
            <a:r>
              <a:rPr lang="en-US" sz="3200" dirty="0"/>
              <a:t>Can be mixed episode</a:t>
            </a:r>
          </a:p>
          <a:p>
            <a:pPr marL="0" indent="0">
              <a:buNone/>
            </a:pPr>
            <a:endParaRPr lang="en-US" dirty="0" smtClean="0"/>
          </a:p>
        </p:txBody>
      </p:sp>
    </p:spTree>
    <p:extLst>
      <p:ext uri="{BB962C8B-B14F-4D97-AF65-F5344CB8AC3E}">
        <p14:creationId xmlns:p14="http://schemas.microsoft.com/office/powerpoint/2010/main" val="526082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FE349D-6D04-8D41-9B24-BACC3CCD2468}"/>
              </a:ext>
            </a:extLst>
          </p:cNvPr>
          <p:cNvSpPr>
            <a:spLocks noGrp="1"/>
          </p:cNvSpPr>
          <p:nvPr>
            <p:ph type="title"/>
          </p:nvPr>
        </p:nvSpPr>
        <p:spPr/>
        <p:txBody>
          <a:bodyPr/>
          <a:lstStyle/>
          <a:p>
            <a:pPr algn="ctr"/>
            <a:r>
              <a:rPr lang="en-US" dirty="0"/>
              <a:t>What is </a:t>
            </a:r>
            <a:r>
              <a:rPr lang="en-US" dirty="0" smtClean="0"/>
              <a:t>Mania?</a:t>
            </a:r>
            <a:endParaRPr lang="en-US" dirty="0"/>
          </a:p>
        </p:txBody>
      </p:sp>
      <p:sp>
        <p:nvSpPr>
          <p:cNvPr id="3" name="Content Placeholder 2">
            <a:extLst>
              <a:ext uri="{FF2B5EF4-FFF2-40B4-BE49-F238E27FC236}">
                <a16:creationId xmlns="" xmlns:a16="http://schemas.microsoft.com/office/drawing/2014/main" id="{4303305C-BBE1-A841-A21F-59B816A88E6B}"/>
              </a:ext>
            </a:extLst>
          </p:cNvPr>
          <p:cNvSpPr>
            <a:spLocks noGrp="1"/>
          </p:cNvSpPr>
          <p:nvPr>
            <p:ph idx="1"/>
          </p:nvPr>
        </p:nvSpPr>
        <p:spPr>
          <a:xfrm>
            <a:off x="457200" y="1295400"/>
            <a:ext cx="8229600" cy="5791200"/>
          </a:xfrm>
        </p:spPr>
        <p:txBody>
          <a:bodyPr>
            <a:normAutofit/>
          </a:bodyPr>
          <a:lstStyle/>
          <a:p>
            <a:pPr>
              <a:spcBef>
                <a:spcPts val="0"/>
              </a:spcBef>
            </a:pPr>
            <a:r>
              <a:rPr lang="en-US" dirty="0">
                <a:latin typeface="Arial" panose="020B0604020202020204" pitchFamily="34" charset="0"/>
                <a:cs typeface="Arial" panose="020B0604020202020204" pitchFamily="34" charset="0"/>
              </a:rPr>
              <a:t>A distinct period of abnormally and persistently elevated, expansive, or irritable mood </a:t>
            </a:r>
          </a:p>
          <a:p>
            <a:pPr marL="0" indent="0" algn="ctr">
              <a:spcBef>
                <a:spcPts val="0"/>
              </a:spcBef>
              <a:buNone/>
            </a:pPr>
            <a:r>
              <a:rPr lang="en-US" sz="4800" dirty="0">
                <a:latin typeface="Arial" panose="020B0604020202020204" pitchFamily="34" charset="0"/>
                <a:cs typeface="Arial" panose="020B0604020202020204" pitchFamily="34" charset="0"/>
              </a:rPr>
              <a:t>+</a:t>
            </a:r>
          </a:p>
          <a:p>
            <a:pPr>
              <a:spcBef>
                <a:spcPts val="0"/>
              </a:spcBef>
            </a:pPr>
            <a:r>
              <a:rPr lang="en-US" dirty="0">
                <a:latin typeface="Arial" panose="020B0604020202020204" pitchFamily="34" charset="0"/>
                <a:cs typeface="Arial" panose="020B0604020202020204" pitchFamily="34" charset="0"/>
              </a:rPr>
              <a:t>Abnormally and persistently increased goal-directed activity or energy </a:t>
            </a:r>
          </a:p>
          <a:p>
            <a:endParaRPr lang="en-US" sz="1200"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3 or more of the following (4 or more if mood is </a:t>
            </a:r>
            <a:r>
              <a:rPr lang="en-US">
                <a:latin typeface="Arial" panose="020B0604020202020204" pitchFamily="34" charset="0"/>
                <a:cs typeface="Arial" panose="020B0604020202020204" pitchFamily="34" charset="0"/>
              </a:rPr>
              <a:t>irritable):</a:t>
            </a:r>
            <a:endParaRPr lang="en-US"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Inflated self-esteem or grandiosity</a:t>
            </a:r>
          </a:p>
          <a:p>
            <a:pPr lvl="1"/>
            <a:r>
              <a:rPr lang="en-US" dirty="0">
                <a:latin typeface="Arial" panose="020B0604020202020204" pitchFamily="34" charset="0"/>
                <a:cs typeface="Arial" panose="020B0604020202020204" pitchFamily="34" charset="0"/>
              </a:rPr>
              <a:t>Decreased need for sleep</a:t>
            </a:r>
          </a:p>
          <a:p>
            <a:pPr lvl="1"/>
            <a:r>
              <a:rPr lang="en-US" dirty="0">
                <a:latin typeface="Arial" panose="020B0604020202020204" pitchFamily="34" charset="0"/>
                <a:cs typeface="Arial" panose="020B0604020202020204" pitchFamily="34" charset="0"/>
              </a:rPr>
              <a:t>More talkative than usual or pressure to keep talking</a:t>
            </a:r>
          </a:p>
          <a:p>
            <a:pPr lvl="1"/>
            <a:r>
              <a:rPr lang="en-US" dirty="0">
                <a:latin typeface="Arial" panose="020B0604020202020204" pitchFamily="34" charset="0"/>
                <a:cs typeface="Arial" panose="020B0604020202020204" pitchFamily="34" charset="0"/>
              </a:rPr>
              <a:t>Flight of ideas or subjective experience of racing thoughts</a:t>
            </a:r>
          </a:p>
          <a:p>
            <a:pPr lvl="1"/>
            <a:r>
              <a:rPr lang="en-US" dirty="0">
                <a:latin typeface="Arial" panose="020B0604020202020204" pitchFamily="34" charset="0"/>
                <a:cs typeface="Arial" panose="020B0604020202020204" pitchFamily="34" charset="0"/>
              </a:rPr>
              <a:t>Distractible</a:t>
            </a:r>
          </a:p>
          <a:p>
            <a:pPr lvl="1"/>
            <a:r>
              <a:rPr lang="en-US" dirty="0">
                <a:latin typeface="Arial" panose="020B0604020202020204" pitchFamily="34" charset="0"/>
                <a:cs typeface="Arial" panose="020B0604020202020204" pitchFamily="34" charset="0"/>
              </a:rPr>
              <a:t>Increase goal-directed activity</a:t>
            </a:r>
          </a:p>
          <a:p>
            <a:pPr lvl="1"/>
            <a:r>
              <a:rPr lang="en-US" dirty="0">
                <a:latin typeface="Arial" panose="020B0604020202020204" pitchFamily="34" charset="0"/>
                <a:cs typeface="Arial" panose="020B0604020202020204" pitchFamily="34" charset="0"/>
              </a:rPr>
              <a:t>Excessive involvement in high risk activities</a:t>
            </a:r>
          </a:p>
        </p:txBody>
      </p:sp>
    </p:spTree>
    <p:extLst>
      <p:ext uri="{BB962C8B-B14F-4D97-AF65-F5344CB8AC3E}">
        <p14:creationId xmlns:p14="http://schemas.microsoft.com/office/powerpoint/2010/main" val="244535004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 calcmode="lin" valueType="num">
                                      <p:cBhvr additive="base">
                                        <p:cTn id="2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dissolve">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dissolve">
                                      <p:cBhvr>
                                        <p:cTn id="33" dur="500"/>
                                        <p:tgtEl>
                                          <p:spTgt spid="3">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dissolve">
                                      <p:cBhvr>
                                        <p:cTn id="38" dur="500"/>
                                        <p:tgtEl>
                                          <p:spTgt spid="3">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dissolve">
                                      <p:cBhvr>
                                        <p:cTn id="43" dur="500"/>
                                        <p:tgtEl>
                                          <p:spTgt spid="3">
                                            <p:txEl>
                                              <p:pRg st="8" end="8"/>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9" presetClass="entr" presetSubtype="0" fill="hold" nodeType="clickEffect">
                                  <p:stCondLst>
                                    <p:cond delay="0"/>
                                  </p:stCondLst>
                                  <p:childTnLst>
                                    <p:set>
                                      <p:cBhvr>
                                        <p:cTn id="47" dur="1" fill="hold">
                                          <p:stCondLst>
                                            <p:cond delay="0"/>
                                          </p:stCondLst>
                                        </p:cTn>
                                        <p:tgtEl>
                                          <p:spTgt spid="3">
                                            <p:txEl>
                                              <p:pRg st="9" end="9"/>
                                            </p:txEl>
                                          </p:spTgt>
                                        </p:tgtEl>
                                        <p:attrNameLst>
                                          <p:attrName>style.visibility</p:attrName>
                                        </p:attrNameLst>
                                      </p:cBhvr>
                                      <p:to>
                                        <p:strVal val="visible"/>
                                      </p:to>
                                    </p:set>
                                    <p:animEffect transition="in" filter="dissolve">
                                      <p:cBhvr>
                                        <p:cTn id="48" dur="500"/>
                                        <p:tgtEl>
                                          <p:spTgt spid="3">
                                            <p:txEl>
                                              <p:pRg st="9" end="9"/>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9" presetClass="entr" presetSubtype="0" fill="hold" nodeType="clickEffect">
                                  <p:stCondLst>
                                    <p:cond delay="0"/>
                                  </p:stCondLst>
                                  <p:childTnLst>
                                    <p:set>
                                      <p:cBhvr>
                                        <p:cTn id="52" dur="1" fill="hold">
                                          <p:stCondLst>
                                            <p:cond delay="0"/>
                                          </p:stCondLst>
                                        </p:cTn>
                                        <p:tgtEl>
                                          <p:spTgt spid="3">
                                            <p:txEl>
                                              <p:pRg st="10" end="10"/>
                                            </p:txEl>
                                          </p:spTgt>
                                        </p:tgtEl>
                                        <p:attrNameLst>
                                          <p:attrName>style.visibility</p:attrName>
                                        </p:attrNameLst>
                                      </p:cBhvr>
                                      <p:to>
                                        <p:strVal val="visible"/>
                                      </p:to>
                                    </p:set>
                                    <p:animEffect transition="in" filter="dissolve">
                                      <p:cBhvr>
                                        <p:cTn id="53" dur="500"/>
                                        <p:tgtEl>
                                          <p:spTgt spid="3">
                                            <p:txEl>
                                              <p:pRg st="10" end="10"/>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9" presetClass="entr" presetSubtype="0" fill="hold" nodeType="clickEffect">
                                  <p:stCondLst>
                                    <p:cond delay="0"/>
                                  </p:stCondLst>
                                  <p:childTnLst>
                                    <p:set>
                                      <p:cBhvr>
                                        <p:cTn id="57" dur="1" fill="hold">
                                          <p:stCondLst>
                                            <p:cond delay="0"/>
                                          </p:stCondLst>
                                        </p:cTn>
                                        <p:tgtEl>
                                          <p:spTgt spid="3">
                                            <p:txEl>
                                              <p:pRg st="11" end="11"/>
                                            </p:txEl>
                                          </p:spTgt>
                                        </p:tgtEl>
                                        <p:attrNameLst>
                                          <p:attrName>style.visibility</p:attrName>
                                        </p:attrNameLst>
                                      </p:cBhvr>
                                      <p:to>
                                        <p:strVal val="visible"/>
                                      </p:to>
                                    </p:set>
                                    <p:animEffect transition="in" filter="dissolve">
                                      <p:cBhvr>
                                        <p:cTn id="58"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How is Mania Different From Hypomania? </a:t>
            </a:r>
            <a:endParaRPr lang="en-US" dirty="0"/>
          </a:p>
        </p:txBody>
      </p:sp>
      <p:sp>
        <p:nvSpPr>
          <p:cNvPr id="3" name="Content Placeholder 2"/>
          <p:cNvSpPr>
            <a:spLocks noGrp="1"/>
          </p:cNvSpPr>
          <p:nvPr>
            <p:ph idx="1"/>
          </p:nvPr>
        </p:nvSpPr>
        <p:spPr/>
        <p:txBody>
          <a:bodyPr/>
          <a:lstStyle/>
          <a:p>
            <a:endParaRPr lang="en-US" dirty="0" smtClean="0"/>
          </a:p>
          <a:p>
            <a:r>
              <a:rPr lang="en-US" dirty="0" smtClean="0"/>
              <a:t>Hypomanic episode  &gt; 3 days</a:t>
            </a:r>
          </a:p>
          <a:p>
            <a:r>
              <a:rPr lang="en-US" dirty="0" smtClean="0"/>
              <a:t>Manic episode &gt; 7 days</a:t>
            </a:r>
          </a:p>
          <a:p>
            <a:pPr marL="0" indent="0">
              <a:buNone/>
            </a:pPr>
            <a:endParaRPr lang="en-US" dirty="0"/>
          </a:p>
          <a:p>
            <a:r>
              <a:rPr lang="en-US" dirty="0" smtClean="0"/>
              <a:t>Hypomanic episodes common in Bipolar I, though not necessary for diagnosis </a:t>
            </a:r>
          </a:p>
        </p:txBody>
      </p:sp>
    </p:spTree>
    <p:extLst>
      <p:ext uri="{BB962C8B-B14F-4D97-AF65-F5344CB8AC3E}">
        <p14:creationId xmlns:p14="http://schemas.microsoft.com/office/powerpoint/2010/main" val="3927960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What is a Depressive Episode?</a:t>
            </a:r>
            <a:endParaRPr lang="en-US" dirty="0"/>
          </a:p>
        </p:txBody>
      </p:sp>
      <p:sp>
        <p:nvSpPr>
          <p:cNvPr id="3" name="Content Placeholder 2"/>
          <p:cNvSpPr>
            <a:spLocks noGrp="1"/>
          </p:cNvSpPr>
          <p:nvPr>
            <p:ph idx="1"/>
          </p:nvPr>
        </p:nvSpPr>
        <p:spPr/>
        <p:txBody>
          <a:bodyPr/>
          <a:lstStyle/>
          <a:p>
            <a:r>
              <a:rPr lang="en-US" dirty="0" smtClean="0"/>
              <a:t>A distinct 2 week period where depressed mood or loss of interest is present most of the day, nearly every day</a:t>
            </a:r>
          </a:p>
          <a:p>
            <a:r>
              <a:rPr lang="en-US" dirty="0" smtClean="0"/>
              <a:t>Five or more of the following: </a:t>
            </a:r>
          </a:p>
          <a:p>
            <a:pPr lvl="1"/>
            <a:r>
              <a:rPr lang="en-US" dirty="0" smtClean="0"/>
              <a:t>Depressed mood</a:t>
            </a:r>
          </a:p>
          <a:p>
            <a:pPr lvl="1"/>
            <a:r>
              <a:rPr lang="en-US" dirty="0" smtClean="0"/>
              <a:t>Diminished interest in all or most activities</a:t>
            </a:r>
          </a:p>
          <a:p>
            <a:pPr lvl="1"/>
            <a:r>
              <a:rPr lang="en-US" dirty="0" smtClean="0"/>
              <a:t>Weight loss or gain </a:t>
            </a:r>
          </a:p>
          <a:p>
            <a:pPr lvl="1"/>
            <a:r>
              <a:rPr lang="en-US" dirty="0" smtClean="0"/>
              <a:t>Insomnia or hypersomnia </a:t>
            </a:r>
          </a:p>
          <a:p>
            <a:pPr lvl="1"/>
            <a:r>
              <a:rPr lang="en-US" dirty="0" smtClean="0"/>
              <a:t>Psychomotor agitation</a:t>
            </a:r>
          </a:p>
          <a:p>
            <a:pPr lvl="1"/>
            <a:r>
              <a:rPr lang="en-US" dirty="0" smtClean="0"/>
              <a:t>Fatigue or loss of energy</a:t>
            </a:r>
          </a:p>
          <a:p>
            <a:pPr lvl="1"/>
            <a:r>
              <a:rPr lang="en-US" dirty="0" smtClean="0"/>
              <a:t>Feelings of worthlessness</a:t>
            </a:r>
          </a:p>
          <a:p>
            <a:pPr lvl="1"/>
            <a:r>
              <a:rPr lang="en-US" dirty="0" smtClean="0"/>
              <a:t>Loss of concentration</a:t>
            </a:r>
          </a:p>
          <a:p>
            <a:pPr lvl="1"/>
            <a:r>
              <a:rPr lang="en-US" dirty="0" smtClean="0"/>
              <a:t>Recurrent thoughts of death</a:t>
            </a:r>
          </a:p>
          <a:p>
            <a:endParaRPr lang="en-US" dirty="0"/>
          </a:p>
        </p:txBody>
      </p:sp>
    </p:spTree>
    <p:extLst>
      <p:ext uri="{BB962C8B-B14F-4D97-AF65-F5344CB8AC3E}">
        <p14:creationId xmlns:p14="http://schemas.microsoft.com/office/powerpoint/2010/main" val="4906052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FE349D-6D04-8D41-9B24-BACC3CCD2468}"/>
              </a:ext>
            </a:extLst>
          </p:cNvPr>
          <p:cNvSpPr>
            <a:spLocks noGrp="1"/>
          </p:cNvSpPr>
          <p:nvPr>
            <p:ph type="title"/>
          </p:nvPr>
        </p:nvSpPr>
        <p:spPr/>
        <p:txBody>
          <a:bodyPr>
            <a:normAutofit fontScale="90000"/>
          </a:bodyPr>
          <a:lstStyle/>
          <a:p>
            <a:pPr algn="ctr"/>
            <a:r>
              <a:rPr lang="en-US" sz="3400" dirty="0" smtClean="0"/>
              <a:t>Mini International Neuropsychiatric Interview (MINI)</a:t>
            </a:r>
            <a:endParaRPr lang="en-US" sz="3400" dirty="0"/>
          </a:p>
        </p:txBody>
      </p:sp>
      <p:sp>
        <p:nvSpPr>
          <p:cNvPr id="3" name="Content Placeholder 2">
            <a:extLst>
              <a:ext uri="{FF2B5EF4-FFF2-40B4-BE49-F238E27FC236}">
                <a16:creationId xmlns="" xmlns:a16="http://schemas.microsoft.com/office/drawing/2014/main" id="{4303305C-BBE1-A841-A21F-59B816A88E6B}"/>
              </a:ext>
            </a:extLst>
          </p:cNvPr>
          <p:cNvSpPr>
            <a:spLocks noGrp="1"/>
          </p:cNvSpPr>
          <p:nvPr>
            <p:ph idx="1"/>
          </p:nvPr>
        </p:nvSpPr>
        <p:spPr>
          <a:xfrm>
            <a:off x="457200" y="2133600"/>
            <a:ext cx="8229600" cy="4343400"/>
          </a:xfrm>
        </p:spPr>
        <p:txBody>
          <a:bodyPr/>
          <a:lstStyle/>
          <a:p>
            <a:r>
              <a:rPr lang="en-US" dirty="0">
                <a:latin typeface="Arial" panose="020B0604020202020204" pitchFamily="34" charset="0"/>
                <a:cs typeface="Arial" panose="020B0604020202020204" pitchFamily="34" charset="0"/>
              </a:rPr>
              <a:t>Brief structured interview for </a:t>
            </a:r>
            <a:r>
              <a:rPr lang="en-US" dirty="0" smtClean="0">
                <a:latin typeface="Arial" panose="020B0604020202020204" pitchFamily="34" charset="0"/>
                <a:cs typeface="Arial" panose="020B0604020202020204" pitchFamily="34" charset="0"/>
              </a:rPr>
              <a:t>major DSM </a:t>
            </a:r>
            <a:r>
              <a:rPr lang="en-US" dirty="0">
                <a:latin typeface="Arial" panose="020B0604020202020204" pitchFamily="34" charset="0"/>
                <a:cs typeface="Arial" panose="020B0604020202020204" pitchFamily="34" charset="0"/>
              </a:rPr>
              <a:t>diagnoses</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D</a:t>
            </a:r>
            <a:r>
              <a:rPr lang="en-US" dirty="0" smtClean="0">
                <a:latin typeface="Arial" panose="020B0604020202020204" pitchFamily="34" charset="0"/>
                <a:cs typeface="Arial" panose="020B0604020202020204" pitchFamily="34" charset="0"/>
              </a:rPr>
              <a:t>ifferent </a:t>
            </a:r>
            <a:r>
              <a:rPr lang="en-US" dirty="0">
                <a:latin typeface="Arial" panose="020B0604020202020204" pitchFamily="34" charset="0"/>
                <a:cs typeface="Arial" panose="020B0604020202020204" pitchFamily="34" charset="0"/>
              </a:rPr>
              <a:t>modules for each </a:t>
            </a:r>
            <a:r>
              <a:rPr lang="en-US" dirty="0" smtClean="0">
                <a:latin typeface="Arial" panose="020B0604020202020204" pitchFamily="34" charset="0"/>
                <a:cs typeface="Arial" panose="020B0604020202020204" pitchFamily="34" charset="0"/>
              </a:rPr>
              <a:t>disorder</a:t>
            </a:r>
          </a:p>
          <a:p>
            <a:pPr marL="0" indent="0">
              <a:buNone/>
            </a:pP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Used by clinicians after a brief training</a:t>
            </a:r>
          </a:p>
          <a:p>
            <a:pPr marL="0" indent="0">
              <a:buNone/>
            </a:pP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Inform clients of structure and to answer with yes or no</a:t>
            </a:r>
          </a:p>
          <a:p>
            <a:pPr marL="0" indent="0">
              <a:buNone/>
            </a:pP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Clinical judgment should be used when appropriate </a:t>
            </a: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664075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3">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p:tgtEl>
                                          <p:spTgt spid="3">
                                            <p:txEl>
                                              <p:pRg st="4" end="4"/>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p:tgtEl>
                                          <p:spTgt spid="3">
                                            <p:txEl>
                                              <p:pRg st="6" end="6"/>
                                            </p:txEl>
                                          </p:spTgt>
                                        </p:tgtEl>
                                        <p:attrNameLst>
                                          <p:attrName>ppt_y</p:attrName>
                                        </p:attrNameLst>
                                      </p:cBhvr>
                                      <p:tavLst>
                                        <p:tav tm="0">
                                          <p:val>
                                            <p:strVal val="#ppt_y+#ppt_h*1.125000"/>
                                          </p:val>
                                        </p:tav>
                                        <p:tav tm="100000">
                                          <p:val>
                                            <p:strVal val="#ppt_y"/>
                                          </p:val>
                                        </p:tav>
                                      </p:tavLst>
                                    </p:anim>
                                    <p:animEffect transition="in" filter="wipe(up)">
                                      <p:cBhvr>
                                        <p:cTn id="26" dur="500"/>
                                        <p:tgtEl>
                                          <p:spTgt spid="3">
                                            <p:txEl>
                                              <p:pRg st="6" end="6"/>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p:tgtEl>
                                          <p:spTgt spid="3">
                                            <p:txEl>
                                              <p:pRg st="8" end="8"/>
                                            </p:txEl>
                                          </p:spTgt>
                                        </p:tgtEl>
                                        <p:attrNameLst>
                                          <p:attrName>ppt_y</p:attrName>
                                        </p:attrNameLst>
                                      </p:cBhvr>
                                      <p:tavLst>
                                        <p:tav tm="0">
                                          <p:val>
                                            <p:strVal val="#ppt_y+#ppt_h*1.125000"/>
                                          </p:val>
                                        </p:tav>
                                        <p:tav tm="100000">
                                          <p:val>
                                            <p:strVal val="#ppt_y"/>
                                          </p:val>
                                        </p:tav>
                                      </p:tavLst>
                                    </p:anim>
                                    <p:animEffect transition="in" filter="wipe(up)">
                                      <p:cBhvr>
                                        <p:cTn id="3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Discussion </a:t>
            </a:r>
            <a:endParaRPr lang="en-US" dirty="0"/>
          </a:p>
        </p:txBody>
      </p:sp>
      <p:sp>
        <p:nvSpPr>
          <p:cNvPr id="3" name="Content Placeholder 2"/>
          <p:cNvSpPr>
            <a:spLocks noGrp="1"/>
          </p:cNvSpPr>
          <p:nvPr>
            <p:ph idx="1"/>
          </p:nvPr>
        </p:nvSpPr>
        <p:spPr>
          <a:xfrm>
            <a:off x="457200" y="1676400"/>
            <a:ext cx="8229600" cy="4800600"/>
          </a:xfrm>
        </p:spPr>
        <p:txBody>
          <a:bodyPr>
            <a:noAutofit/>
          </a:bodyPr>
          <a:lstStyle/>
          <a:p>
            <a:r>
              <a:rPr lang="en-US" sz="3000" dirty="0" smtClean="0"/>
              <a:t>Was Mary in a manic or hypomanic episode? </a:t>
            </a:r>
          </a:p>
          <a:p>
            <a:pPr lvl="1"/>
            <a:r>
              <a:rPr lang="en-US" sz="3000" dirty="0" smtClean="0"/>
              <a:t>Objections/differences in scoring?</a:t>
            </a:r>
          </a:p>
          <a:p>
            <a:r>
              <a:rPr lang="en-US" sz="3000" dirty="0" smtClean="0"/>
              <a:t>Was she in a depressive episode? </a:t>
            </a:r>
          </a:p>
          <a:p>
            <a:pPr lvl="1"/>
            <a:r>
              <a:rPr lang="en-US" sz="3000" dirty="0"/>
              <a:t>Objections/differences in scoring</a:t>
            </a:r>
            <a:r>
              <a:rPr lang="en-US" sz="3000" dirty="0" smtClean="0"/>
              <a:t>?</a:t>
            </a:r>
          </a:p>
          <a:p>
            <a:r>
              <a:rPr lang="en-US" sz="3000" dirty="0" smtClean="0"/>
              <a:t>Were you able to answer all of the questions, or did you have difficulty with some? </a:t>
            </a:r>
          </a:p>
          <a:p>
            <a:r>
              <a:rPr lang="en-US" sz="3000" dirty="0" smtClean="0"/>
              <a:t>What are some pros of using a structured questionnaire? </a:t>
            </a:r>
          </a:p>
          <a:p>
            <a:pPr lvl="1"/>
            <a:r>
              <a:rPr lang="en-US" sz="3000" dirty="0" smtClean="0"/>
              <a:t>Cons? </a:t>
            </a:r>
            <a:endParaRPr lang="en-US" sz="3000" dirty="0"/>
          </a:p>
        </p:txBody>
      </p:sp>
    </p:spTree>
    <p:extLst>
      <p:ext uri="{BB962C8B-B14F-4D97-AF65-F5344CB8AC3E}">
        <p14:creationId xmlns:p14="http://schemas.microsoft.com/office/powerpoint/2010/main" val="38659336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John Jay">
      <a:dk1>
        <a:srgbClr val="000080"/>
      </a:dk1>
      <a:lt1>
        <a:srgbClr val="FFFFFF"/>
      </a:lt1>
      <a:dk2>
        <a:srgbClr val="DDD9C3"/>
      </a:dk2>
      <a:lt2>
        <a:srgbClr val="F3F2DC"/>
      </a:lt2>
      <a:accent1>
        <a:srgbClr val="09AEEF"/>
      </a:accent1>
      <a:accent2>
        <a:srgbClr val="FDC82F"/>
      </a:accent2>
      <a:accent3>
        <a:srgbClr val="7AB800"/>
      </a:accent3>
      <a:accent4>
        <a:srgbClr val="D52B1E"/>
      </a:accent4>
      <a:accent5>
        <a:srgbClr val="8F23B3"/>
      </a:accent5>
      <a:accent6>
        <a:srgbClr val="FF6600"/>
      </a:accent6>
      <a:hlink>
        <a:srgbClr val="0000FF"/>
      </a:hlink>
      <a:folHlink>
        <a:srgbClr val="800080"/>
      </a:folHlink>
    </a:clrScheme>
    <a:fontScheme name="John Jay">
      <a:majorFont>
        <a:latin typeface="Arial Black"/>
        <a:ea typeface=""/>
        <a:cs typeface=""/>
      </a:majorFont>
      <a:minorFont>
        <a:latin typeface="Georgia"/>
        <a:ea typeface=""/>
        <a:cs typeface=""/>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PPSlide</Template>
  <TotalTime>454</TotalTime>
  <Words>775</Words>
  <Application>Microsoft Macintosh PowerPoint</Application>
  <PresentationFormat>On-screen Show (4:3)</PresentationFormat>
  <Paragraphs>84</Paragraphs>
  <Slides>8</Slides>
  <Notes>4</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Clarity</vt:lpstr>
      <vt:lpstr>Bipolar Disorders </vt:lpstr>
      <vt:lpstr>Questions of the Day </vt:lpstr>
      <vt:lpstr>Bipolar Disorders </vt:lpstr>
      <vt:lpstr>What is Mania?</vt:lpstr>
      <vt:lpstr>How is Mania Different From Hypomania? </vt:lpstr>
      <vt:lpstr>What is a Depressive Episode?</vt:lpstr>
      <vt:lpstr>Mini International Neuropsychiatric Interview (MINI)</vt:lpstr>
      <vt:lpstr>Discussion </vt:lpstr>
    </vt:vector>
  </TitlesOfParts>
  <Manager/>
  <Company>Boston College</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Daisy Segovia</dc:creator>
  <cp:keywords/>
  <dc:description/>
  <cp:lastModifiedBy>Cody Stitzel</cp:lastModifiedBy>
  <cp:revision>39</cp:revision>
  <dcterms:created xsi:type="dcterms:W3CDTF">2011-12-29T02:55:30Z</dcterms:created>
  <dcterms:modified xsi:type="dcterms:W3CDTF">2018-05-20T16:28:43Z</dcterms:modified>
  <cp:category/>
</cp:coreProperties>
</file>