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7" r:id="rId3"/>
    <p:sldId id="288" r:id="rId4"/>
    <p:sldId id="263" r:id="rId5"/>
    <p:sldId id="280" r:id="rId6"/>
    <p:sldId id="284" r:id="rId7"/>
    <p:sldId id="285" r:id="rId8"/>
    <p:sldId id="283" r:id="rId9"/>
    <p:sldId id="274" r:id="rId10"/>
    <p:sldId id="262" r:id="rId11"/>
  </p:sldIdLst>
  <p:sldSz cx="9144000" cy="6858000" type="screen4x3"/>
  <p:notesSz cx="6858000" cy="9144000"/>
  <p:custShowLst>
    <p:custShow name="Custom Show 1" id="0">
      <p:sldLst>
        <p:sld r:id="rId2"/>
        <p:sld r:id="rId3"/>
        <p:sld r:id="rId5"/>
        <p:sld r:id="rId6"/>
        <p:sld r:id="rId7"/>
        <p:sld r:id="rId8"/>
        <p:sld r:id="rId9"/>
        <p:sld r:id="rId10"/>
        <p:sld r:id="rId11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73084" autoAdjust="0"/>
  </p:normalViewPr>
  <p:slideViewPr>
    <p:cSldViewPr snapToGrid="0" snapToObjects="1">
      <p:cViewPr varScale="1">
        <p:scale>
          <a:sx n="64" d="100"/>
          <a:sy n="64" d="100"/>
        </p:scale>
        <p:origin x="16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DABBA-1C76-5B45-BFD2-C409FFADB5A2}" type="datetimeFigureOut">
              <a:rPr lang="en-US" smtClean="0"/>
              <a:t>5/6/18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47F34-0280-8341-ABC1-7D4A10FC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3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50027-4DDA-FE4B-B629-515F76E024AA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4AF56-FF93-8940-875B-1545F8DBE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0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Today, we will be discussing an alternative to PTSD, called Complex-PTSD </a:t>
            </a:r>
          </a:p>
          <a:p>
            <a:endParaRPr lang="en-US" dirty="0"/>
          </a:p>
          <a:p>
            <a:r>
              <a:rPr lang="en-US" dirty="0"/>
              <a:t>First, let’s review some of the misconceptions about trauma and trauma responses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diving into Complex – PTSD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Initially theorized by Judith Herman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Brief stress reaction </a:t>
            </a:r>
            <a:r>
              <a:rPr lang="en-US" i="0" dirty="0">
                <a:sym typeface="Wingdings"/>
              </a:rPr>
              <a:t> PTSD  Complex PTSD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ym typeface="Wingdings"/>
              </a:rPr>
              <a:t>Complex PTSD</a:t>
            </a:r>
          </a:p>
          <a:p>
            <a:pPr lvl="1"/>
            <a:r>
              <a:rPr lang="en-US" b="1" i="0" u="sng" dirty="0"/>
              <a:t>prolonged or repetitive </a:t>
            </a:r>
            <a:r>
              <a:rPr lang="en-US" i="0" dirty="0"/>
              <a:t>traumatic events</a:t>
            </a:r>
          </a:p>
          <a:p>
            <a:pPr lvl="1"/>
            <a:endParaRPr lang="en-US" i="0" dirty="0"/>
          </a:p>
          <a:p>
            <a:pPr lvl="1"/>
            <a:r>
              <a:rPr lang="en-US" i="0" dirty="0"/>
              <a:t>from which </a:t>
            </a:r>
            <a:r>
              <a:rPr lang="en-US" b="1" i="0" u="sng" dirty="0"/>
              <a:t>escape is difficult or impossible </a:t>
            </a:r>
          </a:p>
          <a:p>
            <a:pPr lvl="2"/>
            <a:r>
              <a:rPr lang="en-US" i="0" dirty="0"/>
              <a:t>(e.g., torture, slavery, genocide campaigns, prolonged domestic violence, repeated childhood sexual or physical abuse)</a:t>
            </a:r>
          </a:p>
          <a:p>
            <a:pPr lvl="2"/>
            <a:endParaRPr lang="en-US" i="0" dirty="0"/>
          </a:p>
          <a:p>
            <a:pPr lvl="1"/>
            <a:r>
              <a:rPr lang="en-US" i="0" dirty="0"/>
              <a:t>Prolonged trauma leads to increased dissociation, which leads to increased impairment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Affect Regulation</a:t>
            </a:r>
          </a:p>
          <a:p>
            <a:pPr lvl="1"/>
            <a:r>
              <a:rPr lang="en-US" i="0" dirty="0"/>
              <a:t>Severe and pervasive regulation problems</a:t>
            </a:r>
          </a:p>
          <a:p>
            <a:pPr lvl="1"/>
            <a:r>
              <a:rPr lang="en-US" i="0" dirty="0"/>
              <a:t>Rage, lability, panic, shame, depression, impulsivity </a:t>
            </a:r>
          </a:p>
          <a:p>
            <a:pPr lvl="1"/>
            <a:r>
              <a:rPr lang="en-US" dirty="0"/>
              <a:t>“He had a profound reaction to violence of any kind [witness], et he claimed that he felt like suddenly striking people and had become pugnacious toward his family.”</a:t>
            </a:r>
          </a:p>
          <a:p>
            <a:r>
              <a:rPr lang="en-US" dirty="0"/>
              <a:t>Self-Concept </a:t>
            </a:r>
          </a:p>
          <a:p>
            <a:pPr lvl="1"/>
            <a:r>
              <a:rPr lang="en-US" i="0" dirty="0"/>
              <a:t>Persistent negative beliefs about oneself</a:t>
            </a:r>
          </a:p>
          <a:p>
            <a:pPr lvl="1"/>
            <a:r>
              <a:rPr lang="en-US" i="0" dirty="0"/>
              <a:t>Diminished, defeated, worthless; feelings of shame, guilt or failure</a:t>
            </a:r>
          </a:p>
          <a:p>
            <a:pPr lvl="1"/>
            <a:r>
              <a:rPr lang="en-US" dirty="0"/>
              <a:t>“I am a different person,” versus “I am not a person.”</a:t>
            </a:r>
          </a:p>
          <a:p>
            <a:r>
              <a:rPr lang="en-US" dirty="0"/>
              <a:t>Interpersonal Relationships</a:t>
            </a:r>
          </a:p>
          <a:p>
            <a:pPr lvl="1"/>
            <a:r>
              <a:rPr lang="en-US" i="0" dirty="0"/>
              <a:t>Persistent difficulty in forming or maintaining close relationships </a:t>
            </a:r>
          </a:p>
          <a:p>
            <a:pPr lvl="1"/>
            <a:r>
              <a:rPr lang="en-US" i="0" dirty="0"/>
              <a:t>Feelings of mistrust, oscillation between attachment and rejection </a:t>
            </a:r>
          </a:p>
          <a:p>
            <a:pPr lvl="1"/>
            <a:r>
              <a:rPr lang="en-US" dirty="0"/>
              <a:t>“Denying the reality of my experience– that was the most harmful. Not being able to trust anyone was the most serious effect.”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6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Affect Regulation</a:t>
            </a:r>
          </a:p>
          <a:p>
            <a:pPr lvl="1"/>
            <a:r>
              <a:rPr lang="en-US" i="0" dirty="0"/>
              <a:t>Severe and pervasive regulation problems</a:t>
            </a:r>
          </a:p>
          <a:p>
            <a:pPr lvl="1"/>
            <a:r>
              <a:rPr lang="en-US" i="0" dirty="0"/>
              <a:t>Rage, lability, panic, shame, depression, impulsivity </a:t>
            </a:r>
          </a:p>
          <a:p>
            <a:pPr lvl="1"/>
            <a:r>
              <a:rPr lang="en-US" dirty="0"/>
              <a:t>“He had a profound reaction to violence of any kind [witness], et he claimed that he felt like suddenly striking people and had become pugnacious toward his family.”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9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Self-Concept </a:t>
            </a:r>
          </a:p>
          <a:p>
            <a:pPr lvl="1"/>
            <a:r>
              <a:rPr lang="en-US" i="0" dirty="0"/>
              <a:t>Persistent negative beliefs about oneself</a:t>
            </a:r>
          </a:p>
          <a:p>
            <a:pPr lvl="1"/>
            <a:r>
              <a:rPr lang="en-US" i="0" dirty="0"/>
              <a:t>Diminished, defeated, worthless; feelings of shame, guilt or failure</a:t>
            </a:r>
          </a:p>
          <a:p>
            <a:pPr lvl="1"/>
            <a:r>
              <a:rPr lang="en-US" dirty="0"/>
              <a:t>“I am a different person,” versus “I am not a person.”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Interpersonal Relationships</a:t>
            </a:r>
          </a:p>
          <a:p>
            <a:pPr lvl="1"/>
            <a:r>
              <a:rPr lang="en-US" i="0" dirty="0"/>
              <a:t>Persistent difficulty in forming or maintaining close relationships </a:t>
            </a:r>
          </a:p>
          <a:p>
            <a:pPr lvl="1"/>
            <a:r>
              <a:rPr lang="en-US" i="0" dirty="0"/>
              <a:t>Feelings of mistrust, oscillation between attachment and rejection </a:t>
            </a:r>
          </a:p>
          <a:p>
            <a:pPr lvl="1"/>
            <a:r>
              <a:rPr lang="en-US" dirty="0"/>
              <a:t>“Denying the reality of my experience– that was the most harmful. Not being able to trust anyone was the most serious effect.”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3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Cluster D accounts for negative cognitions and mood, perhaps including negative</a:t>
            </a:r>
            <a:r>
              <a:rPr lang="en-US" baseline="0" dirty="0"/>
              <a:t> self concept</a:t>
            </a:r>
          </a:p>
          <a:p>
            <a:r>
              <a:rPr lang="en-US" baseline="0" dirty="0"/>
              <a:t>Cluster E accounts for externalizing behaviors such as self-destruction and/or </a:t>
            </a:r>
            <a:r>
              <a:rPr lang="en-US" baseline="0" dirty="0" err="1"/>
              <a:t>irritabiltiy</a:t>
            </a:r>
            <a:r>
              <a:rPr lang="en-US" baseline="0" dirty="0"/>
              <a:t> </a:t>
            </a:r>
          </a:p>
          <a:p>
            <a:r>
              <a:rPr lang="en-US" baseline="0" dirty="0"/>
              <a:t>Dissociative subtype captures those who have increased dissociative symptoms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Etiology – childhood trauma can lead to </a:t>
            </a:r>
            <a:r>
              <a:rPr lang="en-US" baseline="0" dirty="0" err="1"/>
              <a:t>cPTSD</a:t>
            </a:r>
            <a:r>
              <a:rPr lang="en-US" baseline="0" dirty="0"/>
              <a:t>, but also the “prolonged or repeated” trauma </a:t>
            </a:r>
          </a:p>
          <a:p>
            <a:r>
              <a:rPr lang="en-US" baseline="0" dirty="0"/>
              <a:t>Increased dissociation </a:t>
            </a:r>
          </a:p>
          <a:p>
            <a:r>
              <a:rPr lang="en-US" baseline="0" dirty="0"/>
              <a:t>Harder to treat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AF56-FF93-8940-875B-1545F8DBEE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3165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8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1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6852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0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272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462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FC9375D0-59DE-4446-BD9C-C6367E615AD2}" type="datetimeFigureOut">
              <a:rPr lang="en-US" smtClean="0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545C74EE-952F-E54C-8393-B7808A87CE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666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08" y="2286000"/>
            <a:ext cx="8428383" cy="1838528"/>
          </a:xfrm>
        </p:spPr>
        <p:txBody>
          <a:bodyPr>
            <a:normAutofit/>
          </a:bodyPr>
          <a:lstStyle/>
          <a:p>
            <a:r>
              <a:rPr lang="en-US" sz="4800" dirty="0"/>
              <a:t>Responses to Trauma: </a:t>
            </a:r>
            <a:br>
              <a:rPr lang="en-US" sz="4800" dirty="0"/>
            </a:br>
            <a:r>
              <a:rPr lang="en-US" sz="4800" dirty="0"/>
              <a:t>An Alternative to PTSD</a:t>
            </a: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59856"/>
            <a:ext cx="7200900" cy="47171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American Psychiatric Association. (2013). </a:t>
            </a:r>
            <a:r>
              <a:rPr lang="en-US" i="1" dirty="0"/>
              <a:t>Diagnostic and statistical manual of mental disorders </a:t>
            </a:r>
            <a:r>
              <a:rPr lang="en-US" dirty="0"/>
              <a:t>(5th ed.). Washington, DC: American Psychiatric Publishing. </a:t>
            </a:r>
          </a:p>
          <a:p>
            <a:r>
              <a:rPr lang="en-US" dirty="0"/>
              <a:t>Brewin, C. R. (2013). “I wouldn't start from here”—An alternative perspective on PTSD from the ICD Comment on Friedman (2013). </a:t>
            </a:r>
            <a:r>
              <a:rPr lang="en-US" i="1" dirty="0"/>
              <a:t>Journal Of Traumatic Stress</a:t>
            </a:r>
            <a:r>
              <a:rPr lang="en-US" dirty="0"/>
              <a:t>, </a:t>
            </a:r>
            <a:r>
              <a:rPr lang="en-US" i="1" dirty="0"/>
              <a:t>26</a:t>
            </a:r>
            <a:r>
              <a:rPr lang="en-US" dirty="0"/>
              <a:t>(5), 557-559. </a:t>
            </a:r>
          </a:p>
          <a:p>
            <a:r>
              <a:rPr lang="en-US" dirty="0"/>
              <a:t>Friedman, M. J. (2013). Finalizing PTSD in </a:t>
            </a:r>
            <a:r>
              <a:rPr lang="en-US" i="1" dirty="0"/>
              <a:t>DSM‐5</a:t>
            </a:r>
            <a:r>
              <a:rPr lang="en-US" dirty="0"/>
              <a:t>: Getting here from there and where to go next. </a:t>
            </a:r>
            <a:r>
              <a:rPr lang="en-US" i="1" dirty="0"/>
              <a:t>Journal of Traumatic Stress, 26,</a:t>
            </a:r>
            <a:r>
              <a:rPr lang="en-US" dirty="0"/>
              <a:t> 548-556.</a:t>
            </a:r>
          </a:p>
          <a:p>
            <a:r>
              <a:rPr lang="en-US" dirty="0"/>
              <a:t>Herman, Judith Lewis (1997, updated 2015). </a:t>
            </a:r>
            <a:r>
              <a:rPr lang="en-US" i="1" dirty="0"/>
              <a:t>Trauma and recovery: The aftermath of violence from domestic abuse to political terror</a:t>
            </a:r>
            <a:r>
              <a:rPr lang="en-US" dirty="0"/>
              <a:t> ((Previous ed.: 1992) ed.). Basic Books. </a:t>
            </a:r>
          </a:p>
          <a:p>
            <a:r>
              <a:rPr lang="en-US" dirty="0"/>
              <a:t>ICD vs. DSM: http://www.apa.org/monitor/2009/10/icd-dsm.aspx </a:t>
            </a:r>
          </a:p>
          <a:p>
            <a:r>
              <a:rPr lang="en-US" dirty="0"/>
              <a:t>Complex Posttraumatic Stress Disorder: http://traumadissociation.com/complexptsd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748A-5F8B-B241-A896-B2BC2914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B3D8B-8C21-4646-822A-094660E0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69165"/>
            <a:ext cx="7200900" cy="4432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3200" dirty="0"/>
              <a:t>Posttraumatic responses (review)</a:t>
            </a:r>
          </a:p>
          <a:p>
            <a:r>
              <a:rPr lang="en-US" sz="3200" dirty="0"/>
              <a:t>Misconceptions</a:t>
            </a:r>
          </a:p>
          <a:p>
            <a:endParaRPr lang="en-US" sz="3200" dirty="0"/>
          </a:p>
          <a:p>
            <a:r>
              <a:rPr lang="en-US" sz="3200" dirty="0"/>
              <a:t>Etiology</a:t>
            </a:r>
          </a:p>
          <a:p>
            <a:r>
              <a:rPr lang="en-US" sz="3200" dirty="0"/>
              <a:t>Symptom presentation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Diagnostic organization </a:t>
            </a:r>
          </a:p>
          <a:p>
            <a:r>
              <a:rPr lang="en-US" sz="3200" dirty="0"/>
              <a:t>Prognosis (i.e., difficulty in treatment)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4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4"/>
    </mc:Choice>
    <mc:Fallback xmlns="">
      <p:transition spd="slow" advTm="4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EE16-A567-1346-BAAB-E92861D8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Posttraumatic Responses and Common Misconceptions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F7711-6A3C-EE43-AB5B-125509DB4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Exposure to traumatic or stressful event</a:t>
            </a:r>
          </a:p>
          <a:p>
            <a:pPr lvl="1"/>
            <a:r>
              <a:rPr lang="en-US" sz="2800" dirty="0"/>
              <a:t>Life threatening event, first-hand experience, witnessing, learning of another person, indirect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Traumatic event </a:t>
            </a:r>
            <a:r>
              <a:rPr lang="en-US" sz="2800" b="1" dirty="0"/>
              <a:t> =  </a:t>
            </a:r>
            <a:r>
              <a:rPr lang="en-US" sz="2800" dirty="0"/>
              <a:t>pathological response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281BC-C3DA-8643-925D-3C9A5D989FA6}"/>
              </a:ext>
            </a:extLst>
          </p:cNvPr>
          <p:cNvCxnSpPr/>
          <p:nvPr/>
        </p:nvCxnSpPr>
        <p:spPr>
          <a:xfrm flipV="1">
            <a:off x="4114799" y="4750909"/>
            <a:ext cx="178905" cy="3578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7"/>
    </mc:Choice>
    <mc:Fallback xmlns="">
      <p:transition spd="slow" advTm="6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Complex-PTSD: Etiology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32854"/>
            <a:ext cx="7200900" cy="4209143"/>
          </a:xfrm>
        </p:spPr>
        <p:txBody>
          <a:bodyPr>
            <a:normAutofit/>
          </a:bodyPr>
          <a:lstStyle/>
          <a:p>
            <a:r>
              <a:rPr lang="en-US" sz="2800" dirty="0"/>
              <a:t>C-PTSD </a:t>
            </a:r>
          </a:p>
          <a:p>
            <a:pPr lvl="1"/>
            <a:r>
              <a:rPr lang="en-US" sz="2800" b="1" i="0" u="sng" dirty="0"/>
              <a:t>prolonged or repetitive </a:t>
            </a:r>
            <a:r>
              <a:rPr lang="en-US" sz="2800" i="0" dirty="0"/>
              <a:t>traumatic events</a:t>
            </a:r>
          </a:p>
          <a:p>
            <a:pPr marL="530352" lvl="1" indent="0">
              <a:buNone/>
            </a:pPr>
            <a:endParaRPr lang="en-US" sz="2800" i="0" dirty="0"/>
          </a:p>
          <a:p>
            <a:pPr lvl="1"/>
            <a:r>
              <a:rPr lang="en-US" sz="2800" i="0" dirty="0"/>
              <a:t>from which </a:t>
            </a:r>
            <a:r>
              <a:rPr lang="en-US" sz="2800" b="1" i="0" u="sng" dirty="0"/>
              <a:t>escape is difficult or impossible </a:t>
            </a:r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8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50"/>
    </mc:Choice>
    <mc:Fallback xmlns="">
      <p:transition spd="slow" advTm="5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25499" y="546099"/>
            <a:ext cx="7756071" cy="5968231"/>
            <a:chOff x="825499" y="546099"/>
            <a:chExt cx="7756071" cy="5968231"/>
          </a:xfrm>
        </p:grpSpPr>
        <p:grpSp>
          <p:nvGrpSpPr>
            <p:cNvPr id="6" name="Group 5"/>
            <p:cNvGrpSpPr/>
            <p:nvPr/>
          </p:nvGrpSpPr>
          <p:grpSpPr>
            <a:xfrm>
              <a:off x="825499" y="546099"/>
              <a:ext cx="7756071" cy="5968231"/>
              <a:chOff x="825499" y="546099"/>
              <a:chExt cx="7756071" cy="59682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499" y="546099"/>
                <a:ext cx="7756071" cy="596823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58143" y="5958115"/>
                <a:ext cx="4354286" cy="428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69571" y="1542143"/>
              <a:ext cx="3265715" cy="743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Screen Shot 2016-10-26 at 7.48.08 PM.png"/>
          <p:cNvPicPr>
            <a:picLocks noChangeAspect="1"/>
          </p:cNvPicPr>
          <p:nvPr/>
        </p:nvPicPr>
        <p:blipFill rotWithShape="1">
          <a:blip r:embed="rId6"/>
          <a:srcRect b="33115"/>
          <a:stretch/>
        </p:blipFill>
        <p:spPr>
          <a:xfrm>
            <a:off x="5784110" y="6167698"/>
            <a:ext cx="2727877" cy="296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25EB1B-309A-454B-B492-71990ECFD9E2}"/>
              </a:ext>
            </a:extLst>
          </p:cNvPr>
          <p:cNvSpPr/>
          <p:nvPr/>
        </p:nvSpPr>
        <p:spPr>
          <a:xfrm>
            <a:off x="4735286" y="1371601"/>
            <a:ext cx="3017236" cy="214685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72"/>
    </mc:Choice>
    <mc:Fallback xmlns="">
      <p:transition spd="slow" advTm="5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25499" y="546099"/>
            <a:ext cx="7756071" cy="5968231"/>
            <a:chOff x="825499" y="546099"/>
            <a:chExt cx="7756071" cy="5968231"/>
          </a:xfrm>
        </p:grpSpPr>
        <p:grpSp>
          <p:nvGrpSpPr>
            <p:cNvPr id="6" name="Group 5"/>
            <p:cNvGrpSpPr/>
            <p:nvPr/>
          </p:nvGrpSpPr>
          <p:grpSpPr>
            <a:xfrm>
              <a:off x="825499" y="546099"/>
              <a:ext cx="7756071" cy="5968231"/>
              <a:chOff x="825499" y="546099"/>
              <a:chExt cx="7756071" cy="59682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499" y="546099"/>
                <a:ext cx="7756071" cy="596823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58143" y="5958115"/>
                <a:ext cx="4354286" cy="428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69571" y="1542143"/>
              <a:ext cx="3265715" cy="743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Screen Shot 2016-10-26 at 7.48.08 PM.png"/>
          <p:cNvPicPr>
            <a:picLocks noChangeAspect="1"/>
          </p:cNvPicPr>
          <p:nvPr/>
        </p:nvPicPr>
        <p:blipFill rotWithShape="1">
          <a:blip r:embed="rId6"/>
          <a:srcRect b="33115"/>
          <a:stretch/>
        </p:blipFill>
        <p:spPr>
          <a:xfrm>
            <a:off x="5784110" y="6167698"/>
            <a:ext cx="2727877" cy="296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73762-8D41-BB4C-B4BB-4807CD7BCDE7}"/>
              </a:ext>
            </a:extLst>
          </p:cNvPr>
          <p:cNvSpPr/>
          <p:nvPr/>
        </p:nvSpPr>
        <p:spPr>
          <a:xfrm>
            <a:off x="4735286" y="1391479"/>
            <a:ext cx="3017236" cy="14709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9"/>
    </mc:Choice>
    <mc:Fallback xmlns="">
      <p:transition spd="slow" advTm="4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25499" y="546099"/>
            <a:ext cx="7756071" cy="5968231"/>
            <a:chOff x="825499" y="546099"/>
            <a:chExt cx="7756071" cy="5968231"/>
          </a:xfrm>
        </p:grpSpPr>
        <p:grpSp>
          <p:nvGrpSpPr>
            <p:cNvPr id="6" name="Group 5"/>
            <p:cNvGrpSpPr/>
            <p:nvPr/>
          </p:nvGrpSpPr>
          <p:grpSpPr>
            <a:xfrm>
              <a:off x="825499" y="546099"/>
              <a:ext cx="7756071" cy="5968231"/>
              <a:chOff x="825499" y="546099"/>
              <a:chExt cx="7756071" cy="59682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499" y="546099"/>
                <a:ext cx="7756071" cy="596823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58143" y="5958115"/>
                <a:ext cx="4354286" cy="428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69571" y="1542143"/>
              <a:ext cx="3265715" cy="743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Screen Shot 2016-10-26 at 7.48.08 PM.png"/>
          <p:cNvPicPr>
            <a:picLocks noChangeAspect="1"/>
          </p:cNvPicPr>
          <p:nvPr/>
        </p:nvPicPr>
        <p:blipFill rotWithShape="1">
          <a:blip r:embed="rId6"/>
          <a:srcRect b="33115"/>
          <a:stretch/>
        </p:blipFill>
        <p:spPr>
          <a:xfrm>
            <a:off x="5784110" y="6167698"/>
            <a:ext cx="2727877" cy="296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0DBF62-4C98-1045-B792-CA1861E4A156}"/>
              </a:ext>
            </a:extLst>
          </p:cNvPr>
          <p:cNvSpPr/>
          <p:nvPr/>
        </p:nvSpPr>
        <p:spPr>
          <a:xfrm>
            <a:off x="4735286" y="1411357"/>
            <a:ext cx="3017236" cy="7863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5"/>
    </mc:Choice>
    <mc:Fallback xmlns="">
      <p:transition spd="slow" advTm="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25499" y="546099"/>
            <a:ext cx="7756071" cy="5968231"/>
            <a:chOff x="825499" y="546099"/>
            <a:chExt cx="7756071" cy="5968231"/>
          </a:xfrm>
        </p:grpSpPr>
        <p:grpSp>
          <p:nvGrpSpPr>
            <p:cNvPr id="6" name="Group 5"/>
            <p:cNvGrpSpPr/>
            <p:nvPr/>
          </p:nvGrpSpPr>
          <p:grpSpPr>
            <a:xfrm>
              <a:off x="825499" y="546099"/>
              <a:ext cx="7756071" cy="5968231"/>
              <a:chOff x="825499" y="546099"/>
              <a:chExt cx="7756071" cy="59682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499" y="546099"/>
                <a:ext cx="7756071" cy="596823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58143" y="5958115"/>
                <a:ext cx="4354286" cy="428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69571" y="1542143"/>
              <a:ext cx="3265715" cy="743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Screen Shot 2016-10-26 at 7.48.08 PM.png"/>
          <p:cNvPicPr>
            <a:picLocks noChangeAspect="1"/>
          </p:cNvPicPr>
          <p:nvPr/>
        </p:nvPicPr>
        <p:blipFill rotWithShape="1">
          <a:blip r:embed="rId6"/>
          <a:srcRect b="33115"/>
          <a:stretch/>
        </p:blipFill>
        <p:spPr>
          <a:xfrm>
            <a:off x="5784110" y="6167698"/>
            <a:ext cx="2727877" cy="296906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5"/>
    </mc:Choice>
    <mc:Fallback xmlns="">
      <p:transition spd="slow" advTm="3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Complex-PTSD: Diagnostic Organization and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ICD-11 versus DSM-5</a:t>
            </a:r>
          </a:p>
          <a:p>
            <a:pPr lvl="1"/>
            <a:r>
              <a:rPr lang="en-US" sz="2800" i="0" dirty="0"/>
              <a:t>Primary </a:t>
            </a:r>
            <a:r>
              <a:rPr lang="en-US" sz="2800" i="0" dirty="0" err="1"/>
              <a:t>diagosis</a:t>
            </a:r>
            <a:r>
              <a:rPr lang="en-US" sz="2800" i="0" dirty="0"/>
              <a:t> versus subsumed within criteria and subtype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Considered a more severe form of PTSD </a:t>
            </a:r>
          </a:p>
          <a:p>
            <a:pPr lvl="1"/>
            <a:r>
              <a:rPr lang="en-US" sz="2800" i="0" dirty="0"/>
              <a:t>Increased dissociation </a:t>
            </a:r>
            <a:r>
              <a:rPr lang="en-US" sz="2800" i="0" dirty="0">
                <a:sym typeface="Wingdings" pitchFamily="2" charset="2"/>
              </a:rPr>
              <a:t> increased impairment  i</a:t>
            </a:r>
            <a:r>
              <a:rPr lang="en-US" sz="2800" i="0" dirty="0"/>
              <a:t>ncreased difficulty in treatment</a:t>
            </a:r>
          </a:p>
          <a:p>
            <a:pPr lvl="2">
              <a:buNone/>
            </a:pPr>
            <a:endParaRPr lang="en-US" i="0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2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57"/>
    </mc:Choice>
    <mc:Fallback xmlns="">
      <p:transition spd="slow" advTm="10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6.1|1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8|34.5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9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0.3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573</TotalTime>
  <Words>553</Words>
  <Application>Microsoft Macintosh PowerPoint</Application>
  <PresentationFormat>On-screen Show (4:3)</PresentationFormat>
  <Paragraphs>93</Paragraphs>
  <Slides>10</Slides>
  <Notes>8</Notes>
  <HiddenSlides>0</HiddenSlides>
  <MMClips>10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15" baseType="lpstr">
      <vt:lpstr>Calibri</vt:lpstr>
      <vt:lpstr>Franklin Gothic Book</vt:lpstr>
      <vt:lpstr>Wingdings</vt:lpstr>
      <vt:lpstr>Crop</vt:lpstr>
      <vt:lpstr>Responses to Trauma:  An Alternative to PTSD</vt:lpstr>
      <vt:lpstr>Agenda</vt:lpstr>
      <vt:lpstr>Posttraumatic Responses and Common Misconceptions</vt:lpstr>
      <vt:lpstr>Complex-PTSD: Etiology  </vt:lpstr>
      <vt:lpstr>PowerPoint Presentation</vt:lpstr>
      <vt:lpstr>PowerPoint Presentation</vt:lpstr>
      <vt:lpstr>PowerPoint Presentation</vt:lpstr>
      <vt:lpstr>PowerPoint Presentation</vt:lpstr>
      <vt:lpstr>Complex-PTSD: Diagnostic Organization and Prognosis</vt:lpstr>
      <vt:lpstr>References</vt:lpstr>
      <vt:lpstr>Custom Show 1</vt:lpstr>
    </vt:vector>
  </TitlesOfParts>
  <Company>morris catholic high school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Responses to Trauma:  Diagnostic Criteria and Symptom Organization</dc:title>
  <dc:creator>Kendra Doychak</dc:creator>
  <cp:lastModifiedBy>Kendra Doychak</cp:lastModifiedBy>
  <cp:revision>54</cp:revision>
  <dcterms:created xsi:type="dcterms:W3CDTF">2016-10-27T06:03:57Z</dcterms:created>
  <dcterms:modified xsi:type="dcterms:W3CDTF">2018-05-06T21:10:20Z</dcterms:modified>
</cp:coreProperties>
</file>