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1" r:id="rId1"/>
  </p:sldMasterIdLst>
  <p:notesMasterIdLst>
    <p:notesMasterId r:id="rId9"/>
  </p:notesMasterIdLst>
  <p:sldIdLst>
    <p:sldId id="261" r:id="rId2"/>
    <p:sldId id="257" r:id="rId3"/>
    <p:sldId id="262" r:id="rId4"/>
    <p:sldId id="264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8"/>
    <p:restoredTop sz="71667" autoAdjust="0"/>
  </p:normalViewPr>
  <p:slideViewPr>
    <p:cSldViewPr snapToGrid="0" snapToObjects="1">
      <p:cViewPr varScale="1">
        <p:scale>
          <a:sx n="56" d="100"/>
          <a:sy n="56" d="100"/>
        </p:scale>
        <p:origin x="21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44FF1-F740-E34D-80D5-ADE519598BC0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916-2813-F340-B0C5-6C5F7FF19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40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Today we’re going to introduce</a:t>
            </a:r>
            <a:r>
              <a:rPr lang="en-US" sz="1200" baseline="0" dirty="0"/>
              <a:t> the concept of mental illness and how it’s conceptualized, as well as look at how as a field we diagnose mental disorders....thinking about what criteria are necessary to meet the threshold of mental disorder, and what the pros and cons of making such diagnoses might be. </a:t>
            </a:r>
          </a:p>
          <a:p>
            <a:endParaRPr lang="en-US" sz="1200" baseline="0" dirty="0"/>
          </a:p>
          <a:p>
            <a:r>
              <a:rPr lang="en-US" sz="1200" baseline="0" dirty="0"/>
              <a:t>We have a couple content slides that we’ll take a look at first, and then we’ll do a short activity and break-off into pairs to discuss 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31916-2813-F340-B0C5-6C5F7FF190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1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- what is Mental Illness?</a:t>
            </a:r>
          </a:p>
          <a:p>
            <a:endParaRPr lang="en-US" dirty="0"/>
          </a:p>
          <a:p>
            <a:r>
              <a:rPr lang="en-US" sz="2800" dirty="0"/>
              <a:t>Biological/Medical Model </a:t>
            </a:r>
          </a:p>
          <a:p>
            <a:pPr lvl="1"/>
            <a:r>
              <a:rPr lang="en-US" sz="2400" dirty="0"/>
              <a:t>Biology causes mental illness and thus, mental illnesses have a physical cause within our physiology </a:t>
            </a:r>
          </a:p>
          <a:p>
            <a:endParaRPr lang="en-US" sz="2800" dirty="0"/>
          </a:p>
          <a:p>
            <a:r>
              <a:rPr lang="en-US" sz="2800" dirty="0"/>
              <a:t>Sociocultural Model</a:t>
            </a:r>
          </a:p>
          <a:p>
            <a:pPr lvl="1"/>
            <a:r>
              <a:rPr lang="en-US" sz="2400" dirty="0"/>
              <a:t>Society, norms, values, and culture shape the way in which “normality” and therefore, “abnormality” is understood </a:t>
            </a:r>
          </a:p>
          <a:p>
            <a:endParaRPr lang="en-US" dirty="0"/>
          </a:p>
          <a:p>
            <a:r>
              <a:rPr lang="en-US" b="1" dirty="0"/>
              <a:t>So which model of mental illness is accurate (i.e., biological or sociocultural)? Which model resonates more with you?</a:t>
            </a:r>
          </a:p>
          <a:p>
            <a:endParaRPr lang="en-US" dirty="0"/>
          </a:p>
          <a:p>
            <a:r>
              <a:rPr lang="en-US" dirty="0"/>
              <a:t>So right, it's a bit of both.... </a:t>
            </a:r>
          </a:p>
          <a:p>
            <a:endParaRPr lang="en-US" dirty="0"/>
          </a:p>
          <a:p>
            <a:r>
              <a:rPr lang="en-US" sz="2800" dirty="0"/>
              <a:t>Combination of both models</a:t>
            </a:r>
          </a:p>
          <a:p>
            <a:pPr lvl="1"/>
            <a:r>
              <a:rPr lang="en-US" sz="2400" dirty="0"/>
              <a:t>Internal mechanisms (i.e., biology) + constructed functions (i.e., social norms and/or culture)</a:t>
            </a:r>
          </a:p>
          <a:p>
            <a:endParaRPr lang="en-US" dirty="0"/>
          </a:p>
          <a:p>
            <a:r>
              <a:rPr lang="en-US" dirty="0"/>
              <a:t>It is important to highlight the dimensionality of mental illness here, specifically that mental illness lies</a:t>
            </a:r>
            <a:r>
              <a:rPr lang="en-US" baseline="0" dirty="0"/>
              <a:t> on a spectrum and can vary in presentation (different symptom clusters, severity, developmental course) across people. </a:t>
            </a:r>
          </a:p>
          <a:p>
            <a:endParaRPr lang="en-US" baseline="0" dirty="0"/>
          </a:p>
          <a:p>
            <a:r>
              <a:rPr lang="en-US" baseline="0" dirty="0"/>
              <a:t>i.e., someone may have mental health symptoms without qualifying for a disorder. </a:t>
            </a:r>
          </a:p>
          <a:p>
            <a:endParaRPr lang="en-US" dirty="0"/>
          </a:p>
          <a:p>
            <a:r>
              <a:rPr lang="en-US" dirty="0"/>
              <a:t>How do we classify mental illness in the U.S.?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31916-2813-F340-B0C5-6C5F7FF190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6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DSM-5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manual that outlines the criteria that needs to be met in order to receive a mental disorder diagnosis.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separates disorders into 20 different chapters based on their similarity to one another.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</a:t>
            </a:r>
            <a:r>
              <a:rPr lang="en-US" sz="1200" dirty="0"/>
              <a:t>resence</a:t>
            </a:r>
            <a:r>
              <a:rPr lang="en-US" sz="1200" baseline="0" dirty="0"/>
              <a:t>/</a:t>
            </a:r>
            <a:r>
              <a:rPr lang="en-US" sz="1200" dirty="0"/>
              <a:t>number of symptoms a person has dictates diagnosis</a:t>
            </a:r>
          </a:p>
          <a:p>
            <a:r>
              <a:rPr lang="en-US" sz="1200" baseline="0" dirty="0"/>
              <a:t>HOWEVER, simply having those symptoms is not “good enough” to receive a diagnosis. </a:t>
            </a:r>
          </a:p>
          <a:p>
            <a:r>
              <a:rPr lang="en-US" sz="1200" baseline="0" dirty="0"/>
              <a:t>For almost every diagnosis, there also needs to be significant impairment or distress in at least one major area of life, if not multiple areas. </a:t>
            </a:r>
          </a:p>
          <a:p>
            <a:endParaRPr lang="en-US" sz="1200" baseline="0" dirty="0"/>
          </a:p>
          <a:p>
            <a:r>
              <a:rPr lang="en-US" sz="1200" b="1" baseline="0" dirty="0"/>
              <a:t>In what areas of life might a person be experiencing impairment or distress? (e.g., academic, occupational, social or interpersonal) </a:t>
            </a:r>
          </a:p>
          <a:p>
            <a:endParaRPr lang="en-US" sz="1200" baseline="0" dirty="0"/>
          </a:p>
          <a:p>
            <a:r>
              <a:rPr lang="en-US" sz="1200" dirty="0"/>
              <a:t>Specifiers are also provided</a:t>
            </a:r>
            <a:r>
              <a:rPr lang="en-US" sz="1200" baseline="0" dirty="0"/>
              <a:t> in some instances that provides information on severity, or specific type of symptomology or prognosis.</a:t>
            </a:r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31916-2813-F340-B0C5-6C5F7FF190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2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DSM-5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manual that we use in the US and is thus, a Western-based classification system.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also a manual based on empirical research. Unfortunately much of the research in the US and other western countries has focused on WEIRD samples (White, Educated, Industrialized, Rich, Democracies). 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are some groups that may be “left out” when we rely on WEIRD samples?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 and psychology as a field have attempted to address some of the inadequate ways in which culture is accounted for in the DSM.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to note that we still have a lot of work to do with regard to these shortcomings of the field.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current edition,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considerations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related issues are discussed in the text descriptions when the information is known.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terms DSM-5 references three ways of identifying cultural ways of understanding and describing illness experiences. </a:t>
            </a:r>
          </a:p>
          <a:p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Syndrome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refers to a group of co-occurring, relatively invariant symptoms found in a specific cultural group. The syndrome may or may not be recognized as an illness within the culture, but such cultural patterns of distress may be recognized by an outsider. </a:t>
            </a:r>
          </a:p>
          <a:p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idiom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distress refers to ways of talking about suffering between individuals of a cultural group. They share the same ways of expressing, communicating, or naming essential features of distress. </a:t>
            </a:r>
          </a:p>
          <a:p>
            <a:r>
              <a:rPr lang="en-US" sz="1200" b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Cultural explanations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 perceived cause refers to an explanatory model that provides culturally created etiology. The causal explanations of such illnesses may be folk classifications used by laypersons. 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DSM-5 also addresses the issue of culture in two other major ways. It provides two assessment approaches in section III.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Outline for Cultural Formation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provides a framework for assessing information about cultural features of an individual’s mental health problem using a systematic approach. </a:t>
            </a:r>
          </a:p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Cultural Formulation Interview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short assessment used to obtain information about the impact of culture on key aspects of an individual’s clinical presentation.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31916-2813-F340-B0C5-6C5F7FF190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13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Introduce the video clip as containing profanity </a:t>
            </a:r>
          </a:p>
          <a:p>
            <a:r>
              <a:rPr lang="en-US" sz="1200" dirty="0"/>
              <a:t>Tell the students it is a short clip and they will be responsible for identifying possible </a:t>
            </a:r>
            <a:r>
              <a:rPr lang="en-US" sz="1200" u="sng" dirty="0"/>
              <a:t>symptoms of disorders, impairment, or distress. </a:t>
            </a:r>
          </a:p>
          <a:p>
            <a:endParaRPr lang="en-US" sz="1200" dirty="0"/>
          </a:p>
          <a:p>
            <a:r>
              <a:rPr lang="en-US" sz="1200" dirty="0"/>
              <a:t>Write character names on the board </a:t>
            </a:r>
          </a:p>
          <a:p>
            <a:r>
              <a:rPr lang="en-US" sz="1200" dirty="0"/>
              <a:t>Split the class in half, give each a character to watch </a:t>
            </a:r>
            <a:r>
              <a:rPr lang="en-US" sz="1200" dirty="0">
                <a:sym typeface="Wingdings" pitchFamily="2" charset="2"/>
              </a:rPr>
              <a:t> James and Alyssa</a:t>
            </a: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Cold call on students to list some of the symptoms they saw</a:t>
            </a:r>
          </a:p>
          <a:p>
            <a:r>
              <a:rPr lang="en-US" sz="1200" dirty="0"/>
              <a:t>Tally each symptom for consensus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31916-2813-F340-B0C5-6C5F7FF190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65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 are potential reasons for the lack of consensus concerning the symptoms displayed by Alyssa and James?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Subjectivity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Mood state of the observer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observer’s life experiences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Lack of knowledge</a:t>
            </a:r>
            <a:r>
              <a:rPr lang="en-US" baseline="0" dirty="0"/>
              <a:t> and training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 might these variables impact individuals with mental health symptoms and/or illnesses seeking treatment?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Over diagnosing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Under diagnosing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Competing diagnoses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room for bias when subjectivity is there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Thus, clients</a:t>
            </a:r>
            <a:r>
              <a:rPr lang="en-US" i="1" baseline="0" dirty="0"/>
              <a:t> could be treated incorrectly, and could potentially be harmed; they could waste resources,  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Disadvantages: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Inter-rater reliability might suffer because disorders are dimensional (reliability will be lost when you take a dimensional variable and assign it categorical diagnosis)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Evidence supports a continuum of normality/abnormality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Subjectivity in assigning labels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as culturally sensitive as it could be – western manual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i="1" dirty="0"/>
              <a:t>Just because you know someone’s diagnosis doesn’t mean you know their symptom presentation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31916-2813-F340-B0C5-6C5F7FF190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0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So, why was the DSM created in the first place?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Humans tend to think in categories and use heuristics, that is the DSM </a:t>
            </a:r>
            <a:r>
              <a:rPr lang="en-US" dirty="0">
                <a:sym typeface="Wingdings" pitchFamily="2" charset="2"/>
              </a:rPr>
              <a:t> aligns with how we naturally think about thinks, making this method easier to use. </a:t>
            </a:r>
            <a:r>
              <a:rPr lang="en-US" b="0" dirty="0">
                <a:sym typeface="Wingdings" pitchFamily="2" charset="2"/>
              </a:rPr>
              <a:t>A</a:t>
            </a:r>
            <a:r>
              <a:rPr lang="en-US" b="0" baseline="0" dirty="0">
                <a:sym typeface="Wingdings" pitchFamily="2" charset="2"/>
              </a:rPr>
              <a:t> f</a:t>
            </a:r>
            <a:r>
              <a:rPr lang="en-US" b="0" dirty="0"/>
              <a:t>undamental cognitive activity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r>
              <a:rPr lang="en-US" b="0" dirty="0"/>
              <a:t>Some of the most fundamental reasons</a:t>
            </a:r>
            <a:r>
              <a:rPr lang="en-US" b="0" baseline="0" dirty="0"/>
              <a:t> the DSM was created was: </a:t>
            </a:r>
            <a:endParaRPr lang="en-US" b="0" dirty="0"/>
          </a:p>
          <a:p>
            <a:r>
              <a:rPr lang="en-US" b="0" dirty="0"/>
              <a:t>To make reasonable</a:t>
            </a:r>
            <a:r>
              <a:rPr lang="en-US" b="0" baseline="0" dirty="0"/>
              <a:t> inferences about diagnosis, how to predict how best to act on it, and communicate that to others within the field of psych and outside of it.</a:t>
            </a:r>
            <a:endParaRPr lang="en-US" b="0" dirty="0"/>
          </a:p>
          <a:p>
            <a:r>
              <a:rPr lang="en-US" b="0" baseline="0" dirty="0"/>
              <a:t>To help clinicians make informed and accurate consensus diagnoses, in order to plan accurate treatment </a:t>
            </a:r>
            <a:endParaRPr lang="en-US" b="0" dirty="0">
              <a:sym typeface="Wingdings" pitchFamily="2" charset="2"/>
            </a:endParaRPr>
          </a:p>
          <a:p>
            <a:endParaRPr lang="en-US" b="0" dirty="0">
              <a:sym typeface="Wingdings" pitchFamily="2" charset="2"/>
            </a:endParaRPr>
          </a:p>
          <a:p>
            <a:r>
              <a:rPr lang="en-US" b="0" dirty="0">
                <a:sym typeface="Wingdings" pitchFamily="2" charset="2"/>
              </a:rPr>
              <a:t>However, it is important to remember that  each criteria in and of itself is very subjective. What one clinician considers</a:t>
            </a:r>
            <a:r>
              <a:rPr lang="en-US" b="0" baseline="0" dirty="0">
                <a:sym typeface="Wingdings" pitchFamily="2" charset="2"/>
              </a:rPr>
              <a:t> constricted affect, might be blunted affect...</a:t>
            </a:r>
          </a:p>
          <a:p>
            <a:r>
              <a:rPr lang="en-US" b="0" baseline="0" dirty="0">
                <a:sym typeface="Wingdings" pitchFamily="2" charset="2"/>
              </a:rPr>
              <a:t>These issues can become even more convoluted if the clinician is uneducated on possible cultural variations of the disorder presentation.</a:t>
            </a:r>
          </a:p>
          <a:p>
            <a:endParaRPr lang="en-US" b="0" baseline="0" dirty="0">
              <a:sym typeface="Wingdings" pitchFamily="2" charset="2"/>
            </a:endParaRPr>
          </a:p>
          <a:p>
            <a:r>
              <a:rPr lang="en-US" b="0" baseline="0" dirty="0">
                <a:sym typeface="Wingdings" pitchFamily="2" charset="2"/>
              </a:rPr>
              <a:t>Deciding when a symptom, or DSM criteria, is met is not always easy, MEANING, deciding who has a mental disorder and who doesn’t is a subjective process, influenced by many factors, and THUS it is sometimes arbitrary (as evidenced in our exercise).</a:t>
            </a:r>
            <a:endParaRPr lang="en-US" b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D31916-2813-F340-B0C5-6C5F7FF190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6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4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39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0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3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0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1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79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A1335-272A-3F4F-8BB1-6D6A43F0DEF8}" type="datetimeFigureOut">
              <a:rPr lang="en-US" smtClean="0"/>
              <a:t>5/6/18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45F1-742C-6C44-9824-0CC0A788B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6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biiik_T3Bo&amp;feature=youtu.b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CB749-552D-5A41-A726-18C738E1D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555564"/>
            <a:ext cx="8679915" cy="1748729"/>
          </a:xfrm>
        </p:spPr>
        <p:txBody>
          <a:bodyPr>
            <a:normAutofit/>
          </a:bodyPr>
          <a:lstStyle/>
          <a:p>
            <a:r>
              <a:rPr lang="en-US" dirty="0"/>
              <a:t>Introduction to Mental Illness and Diagnosis</a:t>
            </a:r>
          </a:p>
        </p:txBody>
      </p:sp>
    </p:spTree>
    <p:extLst>
      <p:ext uri="{BB962C8B-B14F-4D97-AF65-F5344CB8AC3E}">
        <p14:creationId xmlns:p14="http://schemas.microsoft.com/office/powerpoint/2010/main" val="151782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22667-D576-3A4F-B0AA-3922B26E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Mental Illness?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C6FD-FE40-E848-AD66-324AEFB3C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583932"/>
            <a:ext cx="6281873" cy="5988428"/>
          </a:xfrm>
        </p:spPr>
        <p:txBody>
          <a:bodyPr>
            <a:normAutofit/>
          </a:bodyPr>
          <a:lstStyle/>
          <a:p>
            <a:r>
              <a:rPr lang="en-US" sz="2800" dirty="0"/>
              <a:t>Biological/Medical Model </a:t>
            </a:r>
          </a:p>
          <a:p>
            <a:pPr lvl="1"/>
            <a:r>
              <a:rPr lang="en-US" sz="2400" dirty="0"/>
              <a:t>biology </a:t>
            </a:r>
            <a:r>
              <a:rPr lang="en-US" sz="2400" dirty="0">
                <a:sym typeface="Wingdings" pitchFamily="2" charset="2"/>
              </a:rPr>
              <a:t> mental illness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</a:p>
          <a:p>
            <a:r>
              <a:rPr lang="en-US" sz="2800" dirty="0"/>
              <a:t>Sociocultural Model</a:t>
            </a:r>
          </a:p>
          <a:p>
            <a:pPr lvl="1"/>
            <a:r>
              <a:rPr lang="en-US" sz="2400" dirty="0"/>
              <a:t>“normality” vs. “abnormality”  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Combination of both models</a:t>
            </a:r>
          </a:p>
          <a:p>
            <a:pPr lvl="1"/>
            <a:r>
              <a:rPr lang="en-US" sz="2400" dirty="0"/>
              <a:t>Internal mechanisms + constructed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88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8167-DB36-C34C-8EA4-A797FEF9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DSM-5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385C6D-EFF1-D646-BC5D-ADDB475DF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55707" y="768275"/>
            <a:ext cx="6272022" cy="6409765"/>
          </a:xfrm>
        </p:spPr>
        <p:txBody>
          <a:bodyPr>
            <a:normAutofit/>
          </a:bodyPr>
          <a:lstStyle/>
          <a:p>
            <a:r>
              <a:rPr lang="en-US" sz="2800" dirty="0"/>
              <a:t>System of categorization</a:t>
            </a:r>
            <a:endParaRPr lang="en-US" sz="2400" dirty="0"/>
          </a:p>
          <a:p>
            <a:pPr lvl="1"/>
            <a:r>
              <a:rPr lang="en-US" sz="2400" dirty="0"/>
              <a:t>Outlines criteria for diagnoses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20 chapters containing disorders that are similar to one another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Presence/number of symptoms </a:t>
            </a:r>
            <a:r>
              <a:rPr lang="en-US" sz="2400" b="1" dirty="0"/>
              <a:t>+ distress </a:t>
            </a:r>
            <a:r>
              <a:rPr lang="en-US" sz="2400" dirty="0"/>
              <a:t>= diagnosis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Specifiers and subtypes provided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4E671E-6D3E-FC47-82BE-C68BE7FFEB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3"/>
          <a:stretch/>
        </p:blipFill>
        <p:spPr>
          <a:xfrm>
            <a:off x="134967" y="1463040"/>
            <a:ext cx="5961418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2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98167-DB36-C34C-8EA4-A797FEF92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DSM-5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E385C6D-EFF1-D646-BC5D-ADDB475DF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8447" y="448235"/>
            <a:ext cx="6272022" cy="6409765"/>
          </a:xfrm>
        </p:spPr>
        <p:txBody>
          <a:bodyPr>
            <a:normAutofit/>
          </a:bodyPr>
          <a:lstStyle/>
          <a:p>
            <a:r>
              <a:rPr lang="en-US" sz="2800" dirty="0"/>
              <a:t>Cultural Considerations</a:t>
            </a:r>
          </a:p>
          <a:p>
            <a:pPr lvl="1"/>
            <a:r>
              <a:rPr lang="en-US" sz="2400" dirty="0"/>
              <a:t>Western, United States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Empirically-based manual </a:t>
            </a:r>
          </a:p>
          <a:p>
            <a:pPr lvl="2"/>
            <a:r>
              <a:rPr lang="en-US" sz="2200" dirty="0"/>
              <a:t>WEIRD samples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Cultural syndrome, cultural idiom of distress, and cultural explanations or perceived cause </a:t>
            </a:r>
          </a:p>
          <a:p>
            <a:pPr marL="457200" lvl="1" indent="0">
              <a:buNone/>
            </a:pPr>
            <a:endParaRPr lang="en-US" sz="2400" dirty="0"/>
          </a:p>
          <a:p>
            <a:pPr lvl="1"/>
            <a:r>
              <a:rPr lang="en-US" sz="2400" dirty="0"/>
              <a:t>Outline for Cultural Formulation and Cultural Formulation Interview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8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DEB3-BA6B-CB4E-A37C-0D8F7FC70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CLIP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51D7B-CAA0-574B-9A25-49834DC15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The End of the F ing World</a:t>
            </a:r>
          </a:p>
          <a:p>
            <a:pPr lvl="1"/>
            <a:r>
              <a:rPr lang="en-US" sz="2600" dirty="0"/>
              <a:t>What behaviors did the character(s) display that indicate potential mental illness?</a:t>
            </a:r>
            <a:r>
              <a:rPr lang="en-US" sz="2600" dirty="0">
                <a:hlinkClick r:id="rId3"/>
              </a:rPr>
              <a:t>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9297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CDAD-9E48-274C-8077-AC0A34C73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Think-Write-Pair-Share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6A670-F8E9-5840-B272-9A2C0D2B8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166257"/>
            <a:ext cx="6281873" cy="6858000"/>
          </a:xfrm>
        </p:spPr>
        <p:txBody>
          <a:bodyPr>
            <a:normAutofit/>
          </a:bodyPr>
          <a:lstStyle/>
          <a:p>
            <a:r>
              <a:rPr lang="en-US" sz="2400" dirty="0"/>
              <a:t>What are potential reasons for the lack of consensus concerning the symptoms displayed by Alyssa and James?</a:t>
            </a:r>
          </a:p>
          <a:p>
            <a:endParaRPr lang="en-US" sz="2400" dirty="0"/>
          </a:p>
          <a:p>
            <a:r>
              <a:rPr lang="en-US" sz="2400" dirty="0"/>
              <a:t>How might these variables impact individuals with mental health symptoms and/or illnesses seeking treatment?</a:t>
            </a:r>
          </a:p>
          <a:p>
            <a:endParaRPr lang="en-US" sz="2400" dirty="0"/>
          </a:p>
          <a:p>
            <a:r>
              <a:rPr lang="en-US" sz="2400" dirty="0"/>
              <a:t>Given this information, what are the pros and cons of the DSM-5?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237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B6DE0-6CBA-A14C-9E51-FE7DF9C0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the classification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43DCC-102C-AE48-BE62-2E99EC093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70047"/>
            <a:ext cx="6281873" cy="6543040"/>
          </a:xfrm>
        </p:spPr>
        <p:txBody>
          <a:bodyPr/>
          <a:lstStyle/>
          <a:p>
            <a:r>
              <a:rPr lang="en-US" sz="2800" dirty="0"/>
              <a:t>Practical use </a:t>
            </a:r>
          </a:p>
          <a:p>
            <a:r>
              <a:rPr lang="en-US" sz="2800" dirty="0"/>
              <a:t>Consistency across fields (e.g., social work, psychiatry, psychology, medicine)</a:t>
            </a:r>
          </a:p>
          <a:p>
            <a:r>
              <a:rPr lang="en-US" sz="2800" dirty="0"/>
              <a:t>Improved communication across treatment providers</a:t>
            </a:r>
          </a:p>
          <a:p>
            <a:r>
              <a:rPr lang="en-US" sz="2800" dirty="0"/>
              <a:t>Inform treatment interventions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887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{4FA96AF3-B5D7-6D46-85E5-9529386DC6D3}tf16401369</Template>
  <TotalTime>4587</TotalTime>
  <Words>1215</Words>
  <Application>Microsoft Macintosh PowerPoint</Application>
  <PresentationFormat>Widescreen</PresentationFormat>
  <Paragraphs>141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Rockwell</vt:lpstr>
      <vt:lpstr>Wingdings</vt:lpstr>
      <vt:lpstr>Atlas</vt:lpstr>
      <vt:lpstr>Introduction to Mental Illness and Diagnosis</vt:lpstr>
      <vt:lpstr>What is Mental Illness?</vt:lpstr>
      <vt:lpstr>The DSM-5 </vt:lpstr>
      <vt:lpstr>The DSM-5 </vt:lpstr>
      <vt:lpstr>VIDEO CLIP </vt:lpstr>
      <vt:lpstr>Think-Write-Pair-Share</vt:lpstr>
      <vt:lpstr>Benefits of the classification system 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In-class: mini-lessons: In conjunction with a partner(s), you will teach two brief (10-12 minute) interactive mini-lessons that pertain to the course for which you are developing a syllabus.  Use the resources provided to make sure that this is an active learning experience for your students.  Each mini-lesson should have at least one well-articulated learning outcome (content-based, skill-based or both). </dc:title>
  <dc:creator>Kendra Doychak</dc:creator>
  <cp:lastModifiedBy>Kendra Doychak</cp:lastModifiedBy>
  <cp:revision>33</cp:revision>
  <dcterms:created xsi:type="dcterms:W3CDTF">2018-02-17T01:57:55Z</dcterms:created>
  <dcterms:modified xsi:type="dcterms:W3CDTF">2018-05-07T00:45:05Z</dcterms:modified>
</cp:coreProperties>
</file>