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av" ContentType="audio/wav"/>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handoutMasterIdLst>
    <p:handoutMasterId r:id="rId10"/>
  </p:handoutMasterIdLst>
  <p:sldIdLst>
    <p:sldId id="256" r:id="rId2"/>
    <p:sldId id="271" r:id="rId3"/>
    <p:sldId id="257" r:id="rId4"/>
    <p:sldId id="263" r:id="rId5"/>
    <p:sldId id="258" r:id="rId6"/>
    <p:sldId id="260" r:id="rId7"/>
    <p:sldId id="265"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65121" autoAdjust="0"/>
  </p:normalViewPr>
  <p:slideViewPr>
    <p:cSldViewPr snapToGrid="0" snapToObjects="1">
      <p:cViewPr varScale="1">
        <p:scale>
          <a:sx n="69" d="100"/>
          <a:sy n="69" d="100"/>
        </p:scale>
        <p:origin x="-264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interSettings" Target="printerSettings/printerSettings1.bin"/><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E20626-8938-534F-AEEE-D4D3C5C7677C}" type="datetimeFigureOut">
              <a:rPr lang="en-US" smtClean="0"/>
              <a:t>5/8/18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3F476D-DD63-EC40-B0FC-64B017B61DC3}" type="slidenum">
              <a:rPr lang="en-US" smtClean="0"/>
              <a:t>‹#›</a:t>
            </a:fld>
            <a:endParaRPr lang="en-US"/>
          </a:p>
        </p:txBody>
      </p:sp>
    </p:spTree>
    <p:extLst>
      <p:ext uri="{BB962C8B-B14F-4D97-AF65-F5344CB8AC3E}">
        <p14:creationId xmlns:p14="http://schemas.microsoft.com/office/powerpoint/2010/main" val="1345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2399E9-60F2-4746-8F26-C9C0FCE59C18}" type="datetimeFigureOut">
              <a:rPr lang="en-US" smtClean="0"/>
              <a:t>5/8/18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4CA28-113E-F847-A4AA-051E2BABEE46}" type="slidenum">
              <a:rPr lang="en-US" smtClean="0"/>
              <a:t>‹#›</a:t>
            </a:fld>
            <a:endParaRPr lang="en-US"/>
          </a:p>
        </p:txBody>
      </p:sp>
    </p:spTree>
    <p:extLst>
      <p:ext uri="{BB962C8B-B14F-4D97-AF65-F5344CB8AC3E}">
        <p14:creationId xmlns:p14="http://schemas.microsoft.com/office/powerpoint/2010/main" val="39730488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 Today’s</a:t>
            </a:r>
            <a:r>
              <a:rPr lang="en-US" baseline="0" dirty="0" smtClean="0"/>
              <a:t> class is going to focus on dementia and considerations for its assessment. </a:t>
            </a:r>
          </a:p>
          <a:p>
            <a:endParaRPr lang="en-US" baseline="0" dirty="0" smtClean="0"/>
          </a:p>
        </p:txBody>
      </p:sp>
      <p:sp>
        <p:nvSpPr>
          <p:cNvPr id="4" name="Slide Number Placeholder 3"/>
          <p:cNvSpPr>
            <a:spLocks noGrp="1"/>
          </p:cNvSpPr>
          <p:nvPr>
            <p:ph type="sldNum" sz="quarter" idx="10"/>
          </p:nvPr>
        </p:nvSpPr>
        <p:spPr/>
        <p:txBody>
          <a:bodyPr/>
          <a:lstStyle/>
          <a:p>
            <a:fld id="{D294CA28-113E-F847-A4AA-051E2BABEE46}" type="slidenum">
              <a:rPr lang="en-US" smtClean="0"/>
              <a:t>1</a:t>
            </a:fld>
            <a:endParaRPr lang="en-US" dirty="0"/>
          </a:p>
        </p:txBody>
      </p:sp>
    </p:spTree>
    <p:extLst>
      <p:ext uri="{BB962C8B-B14F-4D97-AF65-F5344CB8AC3E}">
        <p14:creationId xmlns:p14="http://schemas.microsoft.com/office/powerpoint/2010/main" val="3022676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Specifically, we’re going to learn about what dementia is as a diagnosis,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why it is important for clinicians to objectively assess whether an individual is developing dementia,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standardized measures can be used to assess the extent of decline in functioning that has occurred.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We’re also going to discuss some of the considerations one should make when choosing which measure to use,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lastly, a specific standardized measure that is commonly utilized in the assessment of dementia will be introduced.     </a:t>
            </a:r>
            <a:endParaRPr lang="en-US" dirty="0" smtClean="0"/>
          </a:p>
          <a:p>
            <a:endParaRPr lang="en-US" dirty="0"/>
          </a:p>
        </p:txBody>
      </p:sp>
      <p:sp>
        <p:nvSpPr>
          <p:cNvPr id="4" name="Slide Number Placeholder 3"/>
          <p:cNvSpPr>
            <a:spLocks noGrp="1"/>
          </p:cNvSpPr>
          <p:nvPr>
            <p:ph type="sldNum" sz="quarter" idx="10"/>
          </p:nvPr>
        </p:nvSpPr>
        <p:spPr/>
        <p:txBody>
          <a:bodyPr/>
          <a:lstStyle/>
          <a:p>
            <a:fld id="{D294CA28-113E-F847-A4AA-051E2BABEE46}" type="slidenum">
              <a:rPr lang="en-US" smtClean="0"/>
              <a:t>2</a:t>
            </a:fld>
            <a:endParaRPr lang="en-US"/>
          </a:p>
        </p:txBody>
      </p:sp>
    </p:spTree>
    <p:extLst>
      <p:ext uri="{BB962C8B-B14F-4D97-AF65-F5344CB8AC3E}">
        <p14:creationId xmlns:p14="http://schemas.microsoft.com/office/powerpoint/2010/main" val="1924861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start, </a:t>
            </a:r>
            <a:r>
              <a:rPr lang="en-US" baseline="0" dirty="0" smtClean="0"/>
              <a:t>dementia is a c</a:t>
            </a:r>
            <a:r>
              <a:rPr lang="en-US" dirty="0" smtClean="0"/>
              <a:t>linical </a:t>
            </a:r>
            <a:r>
              <a:rPr lang="en-US" baseline="0" dirty="0" smtClean="0">
                <a:solidFill>
                  <a:srgbClr val="FF0000"/>
                </a:solidFill>
              </a:rPr>
              <a:t>diagnosis</a:t>
            </a:r>
            <a:r>
              <a:rPr lang="en-US" dirty="0" smtClean="0"/>
              <a:t>, characterized by decline in cognition,</a:t>
            </a:r>
            <a:r>
              <a:rPr lang="en-US" baseline="0" dirty="0" smtClean="0"/>
              <a:t> </a:t>
            </a:r>
            <a:r>
              <a:rPr lang="en-US" dirty="0" smtClean="0"/>
              <a:t>and ability to care for oneself. </a:t>
            </a:r>
          </a:p>
          <a:p>
            <a:endParaRPr lang="en-US" dirty="0" smtClean="0"/>
          </a:p>
          <a:p>
            <a:r>
              <a:rPr lang="en-US" dirty="0" smtClean="0"/>
              <a:t>The term </a:t>
            </a:r>
            <a:r>
              <a:rPr lang="en-US" baseline="0" dirty="0" smtClean="0"/>
              <a:t>is often used to describe a for a wide range of symptoms that are associated with cognitive impairment; however, s</a:t>
            </a:r>
            <a:r>
              <a:rPr lang="en-US" dirty="0" smtClean="0"/>
              <a:t>ome</a:t>
            </a:r>
            <a:r>
              <a:rPr lang="en-US" baseline="0" dirty="0" smtClean="0"/>
              <a:t> sort of b</a:t>
            </a:r>
            <a:r>
              <a:rPr lang="en-US" dirty="0" smtClean="0"/>
              <a:t>ehavioral disturbance is typical, (**give</a:t>
            </a:r>
            <a:r>
              <a:rPr lang="en-US" baseline="0" dirty="0" smtClean="0"/>
              <a:t> example), which is what usually brings the issue to the attention of family members or health care providers.</a:t>
            </a:r>
          </a:p>
          <a:p>
            <a:endParaRPr lang="en-US" baseline="0" dirty="0" smtClean="0"/>
          </a:p>
          <a:p>
            <a:r>
              <a:rPr lang="en-US" baseline="0" dirty="0" smtClean="0"/>
              <a:t>The most common types of dementia include </a:t>
            </a:r>
            <a:r>
              <a:rPr lang="en-US" dirty="0" smtClean="0"/>
              <a:t>Alzheimer’s disease,</a:t>
            </a:r>
            <a:r>
              <a:rPr lang="en-US" baseline="0" dirty="0" smtClean="0"/>
              <a:t> </a:t>
            </a:r>
            <a:r>
              <a:rPr lang="en-US" dirty="0" smtClean="0"/>
              <a:t>Vascular dementia,</a:t>
            </a:r>
            <a:r>
              <a:rPr lang="en-US" baseline="0" dirty="0" smtClean="0"/>
              <a:t> </a:t>
            </a:r>
            <a:r>
              <a:rPr lang="en-US" dirty="0" smtClean="0"/>
              <a:t>Dementia with </a:t>
            </a:r>
            <a:r>
              <a:rPr lang="en-US" dirty="0" err="1" smtClean="0"/>
              <a:t>Lewy</a:t>
            </a:r>
            <a:r>
              <a:rPr lang="en-US" dirty="0" smtClean="0"/>
              <a:t> bodies, and </a:t>
            </a:r>
            <a:r>
              <a:rPr lang="en-US" dirty="0" err="1" smtClean="0"/>
              <a:t>frontotemporal</a:t>
            </a:r>
            <a:r>
              <a:rPr lang="en-US" dirty="0" smtClean="0"/>
              <a:t> dementia. And, you can see the breakdown here of the rough percentage</a:t>
            </a:r>
            <a:r>
              <a:rPr lang="en-US" baseline="0" dirty="0" smtClean="0"/>
              <a:t> of people with each. </a:t>
            </a:r>
          </a:p>
          <a:p>
            <a:pPr lvl="1"/>
            <a:endParaRPr lang="en-US" baseline="0" dirty="0" smtClean="0"/>
          </a:p>
          <a:p>
            <a:pPr lvl="1"/>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D294CA28-113E-F847-A4AA-051E2BABEE46}" type="slidenum">
              <a:rPr lang="en-US" smtClean="0"/>
              <a:t>3</a:t>
            </a:fld>
            <a:endParaRPr lang="en-US" dirty="0"/>
          </a:p>
        </p:txBody>
      </p:sp>
    </p:spTree>
    <p:extLst>
      <p:ext uri="{BB962C8B-B14F-4D97-AF65-F5344CB8AC3E}">
        <p14:creationId xmlns:p14="http://schemas.microsoft.com/office/powerpoint/2010/main" val="251977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why is it important to assess for dementia?</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Well, it helps with decision making.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subtype of dementia is associated with its own specific deficits or areas of decline, and so, standardized assessment can help to make this differential diagnosis.  Not only can assessment instruments help distinguish between different types of dementia, they can also help distinguish between dementia and natural age-related declines in functioning.  </a:t>
            </a:r>
          </a:p>
          <a:p>
            <a:endParaRPr lang="en-US" baseline="0" dirty="0" smtClean="0"/>
          </a:p>
          <a:p>
            <a:r>
              <a:rPr lang="en-US" baseline="0" dirty="0" smtClean="0"/>
              <a:t>Using standardized assessments should also help r</a:t>
            </a:r>
            <a:r>
              <a:rPr lang="en-US" dirty="0" smtClean="0"/>
              <a:t>educe subjectivity on the part</a:t>
            </a:r>
            <a:r>
              <a:rPr lang="en-US" baseline="0" dirty="0" smtClean="0"/>
              <a:t> of the assessor,</a:t>
            </a:r>
          </a:p>
          <a:p>
            <a:endParaRPr lang="en-US" baseline="0" dirty="0" smtClean="0"/>
          </a:p>
          <a:p>
            <a:r>
              <a:rPr lang="en-US" dirty="0" smtClean="0"/>
              <a:t>and allows them to make comparisons</a:t>
            </a:r>
            <a:r>
              <a:rPr lang="en-US" baseline="0" dirty="0" smtClean="0"/>
              <a:t> of the client’s current functioning</a:t>
            </a:r>
            <a:r>
              <a:rPr lang="en-US" dirty="0" smtClean="0"/>
              <a:t> to that of other same</a:t>
            </a:r>
            <a:r>
              <a:rPr lang="en-US" baseline="0" dirty="0" smtClean="0"/>
              <a:t>-aged peers. (***Cultural disclaimer: That said, however, it’s always important for clinicians to take into account the client’s cultural, ethnic, and racial background, such that they are aware of the client’s English language abilities, their familiarity with Westernized tests, and the availability of appropriate norms to make comparisons).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Assessment</a:t>
            </a:r>
            <a:r>
              <a:rPr lang="en-US" baseline="0" dirty="0" smtClean="0"/>
              <a:t> is also helpful when we need to</a:t>
            </a:r>
            <a:r>
              <a:rPr lang="en-US" dirty="0" smtClean="0"/>
              <a:t> monitor change in clinical</a:t>
            </a:r>
            <a:r>
              <a:rPr lang="en-US" baseline="0" dirty="0" smtClean="0"/>
              <a:t> or controlled trials, or when deciding on treatment plans at specific time points in individuals’ lives. </a:t>
            </a:r>
            <a:endParaRPr lang="en-US" dirty="0" smtClean="0"/>
          </a:p>
          <a:p>
            <a:endParaRPr lang="en-US" dirty="0" smtClean="0"/>
          </a:p>
          <a:p>
            <a:r>
              <a:rPr lang="en-US" dirty="0" smtClean="0"/>
              <a:t>Additionally,</a:t>
            </a:r>
            <a:r>
              <a:rPr lang="en-US" baseline="0" dirty="0" smtClean="0"/>
              <a:t> b</a:t>
            </a:r>
            <a:r>
              <a:rPr lang="en-US" dirty="0" smtClean="0"/>
              <a:t>ecause</a:t>
            </a:r>
            <a:r>
              <a:rPr lang="en-US" baseline="0" dirty="0" smtClean="0"/>
              <a:t> dementia can have a wide variety of presentations, n</a:t>
            </a:r>
            <a:r>
              <a:rPr lang="en-US" dirty="0" smtClean="0"/>
              <a:t>umerous measures have been designed that assess</a:t>
            </a:r>
            <a:r>
              <a:rPr lang="en-US" baseline="0" dirty="0" smtClean="0"/>
              <a:t> </a:t>
            </a:r>
            <a:r>
              <a:rPr lang="en-US" dirty="0" smtClean="0"/>
              <a:t>specific deficits or declines in functioning that are unique to the different subtypes</a:t>
            </a:r>
            <a:r>
              <a:rPr lang="en-US" baseline="0" dirty="0" smtClean="0"/>
              <a:t> of dementia. </a:t>
            </a:r>
          </a:p>
          <a:p>
            <a:r>
              <a:rPr lang="en-US" dirty="0" smtClean="0"/>
              <a:t>	For</a:t>
            </a:r>
            <a:r>
              <a:rPr lang="en-US" baseline="0" dirty="0" smtClean="0"/>
              <a:t> example, some measures assess for c</a:t>
            </a:r>
            <a:r>
              <a:rPr lang="en-US" dirty="0" smtClean="0"/>
              <a:t>ognitive deficits, </a:t>
            </a:r>
            <a:r>
              <a:rPr lang="en-US" baseline="0" dirty="0" smtClean="0"/>
              <a:t>some assess adaptive f</a:t>
            </a:r>
            <a:r>
              <a:rPr lang="en-US" dirty="0" smtClean="0"/>
              <a:t>unctioning and one’s ability</a:t>
            </a:r>
            <a:r>
              <a:rPr lang="en-US" baseline="0" dirty="0" smtClean="0"/>
              <a:t> to preform daily living skills, some 	assess quality of life, etc.  </a:t>
            </a:r>
          </a:p>
          <a:p>
            <a:endParaRPr lang="en-US" baseline="0" dirty="0" smtClean="0"/>
          </a:p>
        </p:txBody>
      </p:sp>
      <p:sp>
        <p:nvSpPr>
          <p:cNvPr id="4" name="Slide Number Placeholder 3"/>
          <p:cNvSpPr>
            <a:spLocks noGrp="1"/>
          </p:cNvSpPr>
          <p:nvPr>
            <p:ph type="sldNum" sz="quarter" idx="10"/>
          </p:nvPr>
        </p:nvSpPr>
        <p:spPr/>
        <p:txBody>
          <a:bodyPr/>
          <a:lstStyle/>
          <a:p>
            <a:fld id="{D294CA28-113E-F847-A4AA-051E2BABEE46}" type="slidenum">
              <a:rPr lang="en-US" smtClean="0"/>
              <a:t>4</a:t>
            </a:fld>
            <a:endParaRPr lang="en-US" dirty="0"/>
          </a:p>
        </p:txBody>
      </p:sp>
    </p:spTree>
    <p:extLst>
      <p:ext uri="{BB962C8B-B14F-4D97-AF65-F5344CB8AC3E}">
        <p14:creationId xmlns:p14="http://schemas.microsoft.com/office/powerpoint/2010/main" val="821005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Turning to considerations when choosing measures, first and foremost, the referral question always guide your decision of test selection.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if the referral question is asking about whether an individual meets criteria for dementia, cognitive decline is the major domain we are interested in,  as that is what the DSM diagnostic criteria are based 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the word decline implies that the individual’s functioning is worse than what it was at some point in the past, meaning knowledge of premorbid functioning is necessary. </a:t>
            </a:r>
            <a:endParaRPr lang="en-US" dirty="0" smtClean="0"/>
          </a:p>
          <a:p>
            <a:endParaRPr lang="en-US" baseline="0" dirty="0" smtClean="0"/>
          </a:p>
          <a:p>
            <a:r>
              <a:rPr lang="en-US" baseline="0" dirty="0" smtClean="0"/>
              <a:t>With that said, you should obtain a well-informed history either from records or a close informant. As you can imagine, many clients with possible dementia may evidence problems with recall and may be unaware of the full extent of their deficits, and therefore it may be important to obtain family interviews and medical and mental health records. </a:t>
            </a:r>
          </a:p>
          <a:p>
            <a:endParaRPr lang="en-US" baseline="0" dirty="0" smtClean="0"/>
          </a:p>
          <a:p>
            <a:r>
              <a:rPr lang="en-US" baseline="0" dirty="0" smtClean="0"/>
              <a:t>Similarly, many of the dementia measures have different forms, where some involve direct assessment of the patient and others involve reports or surveys that are completed by informants or carers. </a:t>
            </a:r>
          </a:p>
        </p:txBody>
      </p:sp>
      <p:sp>
        <p:nvSpPr>
          <p:cNvPr id="4" name="Slide Number Placeholder 3"/>
          <p:cNvSpPr>
            <a:spLocks noGrp="1"/>
          </p:cNvSpPr>
          <p:nvPr>
            <p:ph type="sldNum" sz="quarter" idx="10"/>
          </p:nvPr>
        </p:nvSpPr>
        <p:spPr/>
        <p:txBody>
          <a:bodyPr/>
          <a:lstStyle/>
          <a:p>
            <a:fld id="{D294CA28-113E-F847-A4AA-051E2BABEE46}" type="slidenum">
              <a:rPr lang="en-US" smtClean="0"/>
              <a:t>5</a:t>
            </a:fld>
            <a:endParaRPr lang="en-US" dirty="0"/>
          </a:p>
        </p:txBody>
      </p:sp>
    </p:spTree>
    <p:extLst>
      <p:ext uri="{BB962C8B-B14F-4D97-AF65-F5344CB8AC3E}">
        <p14:creationId xmlns:p14="http://schemas.microsoft.com/office/powerpoint/2010/main" val="171027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Screening</a:t>
            </a:r>
            <a:r>
              <a:rPr lang="en-US" baseline="0" dirty="0" smtClean="0"/>
              <a:t> test, that was d</a:t>
            </a:r>
            <a:r>
              <a:rPr lang="en-US" dirty="0" smtClean="0"/>
              <a:t>esigned to identify and describe dementia,</a:t>
            </a:r>
            <a:r>
              <a:rPr lang="en-US" baseline="0" dirty="0" smtClean="0"/>
              <a:t> and can be administered to individuals ages 20 through 89, although there is also an updated supplement that goes all the way down to 12 years now.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Sensitive to early symptoms of dementia,</a:t>
            </a:r>
            <a:r>
              <a:rPr lang="en-US" baseline="0" dirty="0" smtClean="0"/>
              <a:t> </a:t>
            </a:r>
            <a:r>
              <a:rPr lang="en-US" dirty="0" smtClean="0"/>
              <a:t>and thus can accommodate younger individuals.  </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Administration of the test takes about 20- 25 minutes, which makes it </a:t>
            </a:r>
            <a:r>
              <a:rPr lang="en-US" dirty="0" smtClean="0"/>
              <a:t>realistic for use in clinical settings,</a:t>
            </a:r>
            <a:r>
              <a:rPr lang="en-US" baseline="0" dirty="0" smtClean="0"/>
              <a:t> unlike some of the other measures, which may be too lengthy.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provides you with a total score, which are comprised from a combination of 12 subtests.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Subtests are commonly used tasks, such as having the participant learn lists of words, repeat details from a paragraph, and reproduce complex designs.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By having participants complete these various tasks, a wide-range of functioning can be assessed, so that patterns of scores obtained can be 	used to distinguish different types of impairments. For example, one individual may predominately suffer from memory impairment whereas 	another individual may suffer from problems with verbal fluency. Distinguishing which impairment is prominent can inform treatment efforts.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four parallel versions of the test, meaning four different versions that are of equal difficulty.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dirty="0" smtClean="0"/>
              <a:t>Having</a:t>
            </a:r>
            <a:r>
              <a:rPr lang="en-US" baseline="0" dirty="0" smtClean="0"/>
              <a:t> p</a:t>
            </a:r>
            <a:r>
              <a:rPr lang="en-US" dirty="0" smtClean="0"/>
              <a:t>arallel forms of</a:t>
            </a:r>
            <a:r>
              <a:rPr lang="en-US" baseline="0" dirty="0" smtClean="0"/>
              <a:t> the test can reduce practice effects, and this is important as the test is designed to be re-administered at different time 	points. This is helpful for clients with dementia because it allows you to track decline and thus help with treatment planning and decision making.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addition to the various forms, there is a Spanish language version available of the RBANS with validated norms, though this is unfortunately the only other language version available at this time.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294CA28-113E-F847-A4AA-051E2BABEE46}" type="slidenum">
              <a:rPr lang="en-US" smtClean="0"/>
              <a:t>6</a:t>
            </a:fld>
            <a:endParaRPr lang="en-US" dirty="0"/>
          </a:p>
        </p:txBody>
      </p:sp>
    </p:spTree>
    <p:extLst>
      <p:ext uri="{BB962C8B-B14F-4D97-AF65-F5344CB8AC3E}">
        <p14:creationId xmlns:p14="http://schemas.microsoft.com/office/powerpoint/2010/main" val="2341627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4CA28-113E-F847-A4AA-051E2BABEE46}" type="slidenum">
              <a:rPr lang="en-US" smtClean="0"/>
              <a:t>7</a:t>
            </a:fld>
            <a:endParaRPr lang="en-US"/>
          </a:p>
        </p:txBody>
      </p:sp>
    </p:spTree>
    <p:extLst>
      <p:ext uri="{BB962C8B-B14F-4D97-AF65-F5344CB8AC3E}">
        <p14:creationId xmlns:p14="http://schemas.microsoft.com/office/powerpoint/2010/main" val="886934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7C3F878-F5E8-489B-AC8A-64F2A7E22C28}" type="datetimeFigureOut">
              <a:rPr lang="en-US" smtClean="0"/>
              <a:pPr/>
              <a:t>5/8/18</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dirty="0"/>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651FC063-5EA9-49AF-AFAF-D68C9E82B2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5/8/18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5/8/18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B7C3F878-F5E8-489B-AC8A-64F2A7E22C28}" type="datetimeFigureOut">
              <a:rPr lang="en-US" smtClean="0"/>
              <a:pPr/>
              <a:t>5/8/18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5/8/18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5/8/18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7C3F878-F5E8-489B-AC8A-64F2A7E22C28}" type="datetimeFigureOut">
              <a:rPr lang="en-US" smtClean="0"/>
              <a:pPr/>
              <a:t>5/8/18</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dirty="0"/>
          </a:p>
        </p:txBody>
      </p:sp>
      <p:sp>
        <p:nvSpPr>
          <p:cNvPr id="7" name="Slide Number Placeholder 6"/>
          <p:cNvSpPr>
            <a:spLocks noGrp="1"/>
          </p:cNvSpPr>
          <p:nvPr>
            <p:ph type="sldNum" sz="quarter" idx="12"/>
          </p:nvPr>
        </p:nvSpPr>
        <p:spPr>
          <a:xfrm rot="60000">
            <a:off x="7557313" y="5896961"/>
            <a:ext cx="554023" cy="365125"/>
          </a:xfrm>
        </p:spPr>
        <p:txBody>
          <a:bodyPr/>
          <a:lstStyle/>
          <a:p>
            <a:fld id="{651FC063-5EA9-49AF-AFAF-D68C9E82B2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7C3F878-F5E8-489B-AC8A-64F2A7E22C28}" type="datetimeFigureOut">
              <a:rPr lang="en-US" smtClean="0"/>
              <a:pPr/>
              <a:t>5/8/18</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dirty="0"/>
          </a:p>
        </p:txBody>
      </p:sp>
      <p:sp>
        <p:nvSpPr>
          <p:cNvPr id="7" name="Slide Number Placeholder 6"/>
          <p:cNvSpPr>
            <a:spLocks noGrp="1"/>
          </p:cNvSpPr>
          <p:nvPr>
            <p:ph type="sldNum" sz="quarter" idx="12"/>
          </p:nvPr>
        </p:nvSpPr>
        <p:spPr>
          <a:xfrm rot="60000">
            <a:off x="7562089" y="5900026"/>
            <a:ext cx="554023" cy="365125"/>
          </a:xfrm>
        </p:spPr>
        <p:txBody>
          <a:bodyPr/>
          <a:lstStyle/>
          <a:p>
            <a:fld id="{651FC063-5EA9-49AF-AFAF-D68C9E82B2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3.jpeg"/><Relationship Id="rId1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B7C3F878-F5E8-489B-AC8A-64F2A7E22C28}" type="datetimeFigureOut">
              <a:rPr lang="en-US" smtClean="0"/>
              <a:pPr/>
              <a:t>5/8/18</a:t>
            </a:fld>
            <a:endParaRPr lang="en-US" dirty="0"/>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dirty="0"/>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651FC063-5EA9-49AF-AFAF-D68C9E82B2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5.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4" Type="http://schemas.openxmlformats.org/officeDocument/2006/relationships/slideLayout" Target="../slideLayouts/slideLayout2.xml"/><Relationship Id="rId5" Type="http://schemas.openxmlformats.org/officeDocument/2006/relationships/notesSlide" Target="../notesSlides/notesSlide2.xml"/><Relationship Id="rId6" Type="http://schemas.openxmlformats.org/officeDocument/2006/relationships/image" Target="../media/image5.png"/><Relationship Id="rId1" Type="http://schemas.openxmlformats.org/officeDocument/2006/relationships/tags" Target="../tags/tag1.xml"/><Relationship Id="rId2" Type="http://schemas.microsoft.com/office/2007/relationships/media"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6.png"/><Relationship Id="rId6" Type="http://schemas.openxmlformats.org/officeDocument/2006/relationships/image" Target="../media/image5.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4" Type="http://schemas.openxmlformats.org/officeDocument/2006/relationships/slideLayout" Target="../slideLayouts/slideLayout2.xml"/><Relationship Id="rId5" Type="http://schemas.openxmlformats.org/officeDocument/2006/relationships/notesSlide" Target="../notesSlides/notesSlide4.xml"/><Relationship Id="rId6" Type="http://schemas.openxmlformats.org/officeDocument/2006/relationships/image" Target="../media/image5.png"/><Relationship Id="rId1" Type="http://schemas.openxmlformats.org/officeDocument/2006/relationships/tags" Target="../tags/tag2.xml"/><Relationship Id="rId2" Type="http://schemas.microsoft.com/office/2007/relationships/media"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4" Type="http://schemas.openxmlformats.org/officeDocument/2006/relationships/slideLayout" Target="../slideLayouts/slideLayout2.xml"/><Relationship Id="rId5" Type="http://schemas.openxmlformats.org/officeDocument/2006/relationships/notesSlide" Target="../notesSlides/notesSlide5.xml"/><Relationship Id="rId6" Type="http://schemas.openxmlformats.org/officeDocument/2006/relationships/image" Target="../media/image5.png"/><Relationship Id="rId1" Type="http://schemas.openxmlformats.org/officeDocument/2006/relationships/tags" Target="../tags/tag3.xml"/><Relationship Id="rId2" Type="http://schemas.microsoft.com/office/2007/relationships/media" Target="../media/media5.wav"/></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4" Type="http://schemas.openxmlformats.org/officeDocument/2006/relationships/slideLayout" Target="../slideLayouts/slideLayout2.xml"/><Relationship Id="rId5" Type="http://schemas.openxmlformats.org/officeDocument/2006/relationships/notesSlide" Target="../notesSlides/notesSlide6.xml"/><Relationship Id="rId6" Type="http://schemas.openxmlformats.org/officeDocument/2006/relationships/image" Target="../media/image7.png"/><Relationship Id="rId7" Type="http://schemas.openxmlformats.org/officeDocument/2006/relationships/image" Target="../media/image5.png"/><Relationship Id="rId1" Type="http://schemas.openxmlformats.org/officeDocument/2006/relationships/tags" Target="../tags/tag4.xml"/><Relationship Id="rId2" Type="http://schemas.microsoft.com/office/2007/relationships/media"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5.png"/><Relationship Id="rId1" Type="http://schemas.microsoft.com/office/2007/relationships/media" Target="../media/media7.wav"/><Relationship Id="rId2" Type="http://schemas.openxmlformats.org/officeDocument/2006/relationships/audio" Target="../media/media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Dementia and Considerations for Assessment </a:t>
            </a:r>
            <a:endParaRPr lang="en-US" dirty="0"/>
          </a:p>
        </p:txBody>
      </p:sp>
      <p:sp>
        <p:nvSpPr>
          <p:cNvPr id="3" name="Subtitle 2"/>
          <p:cNvSpPr>
            <a:spLocks noGrp="1"/>
          </p:cNvSpPr>
          <p:nvPr>
            <p:ph type="subTitle" idx="1"/>
          </p:nvPr>
        </p:nvSpPr>
        <p:spPr/>
        <p:txBody>
          <a:bodyPr/>
          <a:lstStyle/>
          <a:p>
            <a:r>
              <a:rPr lang="en-US" dirty="0" smtClean="0"/>
              <a:t>Cody D. Stitzel </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0039885"/>
      </p:ext>
    </p:extLst>
  </p:cSld>
  <p:clrMapOvr>
    <a:masterClrMapping/>
  </p:clrMapOvr>
  <mc:AlternateContent xmlns:mc="http://schemas.openxmlformats.org/markup-compatibility/2006" xmlns:p14="http://schemas.microsoft.com/office/powerpoint/2010/main">
    <mc:Choice Requires="p14">
      <p:transition spd="slow" p14:dur="2000" advTm="9974"/>
    </mc:Choice>
    <mc:Fallback xmlns="">
      <p:transition xmlns:p14="http://schemas.microsoft.com/office/powerpoint/2010/main" spd="slow" advTm="997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a:xfrm>
            <a:off x="1095024" y="2119257"/>
            <a:ext cx="6564422" cy="4096482"/>
          </a:xfrm>
        </p:spPr>
        <p:txBody>
          <a:bodyPr/>
          <a:lstStyle/>
          <a:p>
            <a:r>
              <a:rPr lang="en-US" dirty="0" smtClean="0"/>
              <a:t> Dementia as a diagnosis </a:t>
            </a:r>
          </a:p>
          <a:p>
            <a:r>
              <a:rPr lang="en-US" dirty="0" smtClean="0"/>
              <a:t> Importance of assessment</a:t>
            </a:r>
          </a:p>
          <a:p>
            <a:r>
              <a:rPr lang="en-US" dirty="0" smtClean="0"/>
              <a:t> Use of standardized measures</a:t>
            </a:r>
          </a:p>
          <a:p>
            <a:r>
              <a:rPr lang="en-US" dirty="0" smtClean="0"/>
              <a:t> Considerations for choosing measures</a:t>
            </a:r>
          </a:p>
          <a:p>
            <a:r>
              <a:rPr lang="en-US" dirty="0"/>
              <a:t> </a:t>
            </a:r>
            <a:r>
              <a:rPr lang="en-US" dirty="0" smtClean="0"/>
              <a:t>Commonly utilized measure </a:t>
            </a:r>
          </a:p>
        </p:txBody>
      </p:sp>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089420352"/>
      </p:ext>
    </p:extLst>
  </p:cSld>
  <p:clrMapOvr>
    <a:masterClrMapping/>
  </p:clrMapOvr>
  <mc:AlternateContent xmlns:mc="http://schemas.openxmlformats.org/markup-compatibility/2006" xmlns:p14="http://schemas.microsoft.com/office/powerpoint/2010/main">
    <mc:Choice Requires="p14">
      <p:transition spd="slow" p14:dur="2000" advTm="37932"/>
    </mc:Choice>
    <mc:Fallback xmlns="">
      <p:transition xmlns:p14="http://schemas.microsoft.com/office/powerpoint/2010/main" spd="slow" advTm="3793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5023" y="2119256"/>
            <a:ext cx="6965245" cy="3985169"/>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a:t>
            </a:r>
            <a:r>
              <a:rPr lang="en-US" sz="1700" dirty="0" smtClean="0"/>
              <a:t>(Sheehan, </a:t>
            </a:r>
            <a:r>
              <a:rPr lang="en-US" sz="1700" dirty="0"/>
              <a:t>2012; http://</a:t>
            </a:r>
            <a:r>
              <a:rPr lang="en-US" sz="1700" dirty="0" err="1"/>
              <a:t>www.dfwsheridan.org</a:t>
            </a:r>
            <a:r>
              <a:rPr lang="en-US" sz="1700" dirty="0"/>
              <a:t>/types-dementia) </a:t>
            </a:r>
          </a:p>
        </p:txBody>
      </p:sp>
      <p:pic>
        <p:nvPicPr>
          <p:cNvPr id="5" name="Picture 4"/>
          <p:cNvPicPr>
            <a:picLocks noChangeAspect="1"/>
          </p:cNvPicPr>
          <p:nvPr/>
        </p:nvPicPr>
        <p:blipFill>
          <a:blip r:embed="rId5"/>
          <a:stretch>
            <a:fillRect/>
          </a:stretch>
        </p:blipFill>
        <p:spPr>
          <a:xfrm>
            <a:off x="1500751" y="865969"/>
            <a:ext cx="6195409" cy="4531945"/>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88464481"/>
      </p:ext>
    </p:extLst>
  </p:cSld>
  <p:clrMapOvr>
    <a:masterClrMapping/>
  </p:clrMapOvr>
  <mc:AlternateContent xmlns:mc="http://schemas.openxmlformats.org/markup-compatibility/2006" xmlns:p14="http://schemas.microsoft.com/office/powerpoint/2010/main">
    <mc:Choice Requires="p14">
      <p:transition spd="slow" p14:dur="2000" advTm="60151"/>
    </mc:Choice>
    <mc:Fallback xmlns="">
      <p:transition xmlns:p14="http://schemas.microsoft.com/office/powerpoint/2010/main" spd="slow" advTm="6015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Assess for Dementia?</a:t>
            </a:r>
            <a:endParaRPr lang="en-US" dirty="0"/>
          </a:p>
        </p:txBody>
      </p:sp>
      <p:sp>
        <p:nvSpPr>
          <p:cNvPr id="3" name="Content Placeholder 2"/>
          <p:cNvSpPr>
            <a:spLocks noGrp="1"/>
          </p:cNvSpPr>
          <p:nvPr>
            <p:ph idx="1"/>
          </p:nvPr>
        </p:nvSpPr>
        <p:spPr>
          <a:xfrm>
            <a:off x="890942" y="2020067"/>
            <a:ext cx="7355008" cy="4284472"/>
          </a:xfrm>
        </p:spPr>
        <p:txBody>
          <a:bodyPr>
            <a:normAutofit lnSpcReduction="10000"/>
          </a:bodyPr>
          <a:lstStyle/>
          <a:p>
            <a:r>
              <a:rPr lang="en-US" dirty="0" smtClean="0"/>
              <a:t> Helps with decision making </a:t>
            </a:r>
          </a:p>
          <a:p>
            <a:pPr lvl="1"/>
            <a:r>
              <a:rPr lang="en-US" dirty="0" smtClean="0"/>
              <a:t> Helps with differential diagnosis </a:t>
            </a:r>
          </a:p>
          <a:p>
            <a:pPr lvl="1"/>
            <a:r>
              <a:rPr lang="en-US" dirty="0" smtClean="0"/>
              <a:t> Reduces </a:t>
            </a:r>
            <a:r>
              <a:rPr lang="en-US" dirty="0"/>
              <a:t>subjectivity</a:t>
            </a:r>
          </a:p>
          <a:p>
            <a:pPr lvl="1"/>
            <a:r>
              <a:rPr lang="en-US" dirty="0"/>
              <a:t> </a:t>
            </a:r>
            <a:r>
              <a:rPr lang="en-US" dirty="0" smtClean="0"/>
              <a:t>Allows </a:t>
            </a:r>
            <a:r>
              <a:rPr lang="en-US" dirty="0"/>
              <a:t>for </a:t>
            </a:r>
            <a:r>
              <a:rPr lang="en-US" dirty="0" smtClean="0"/>
              <a:t>comparisons</a:t>
            </a:r>
          </a:p>
          <a:p>
            <a:r>
              <a:rPr lang="en-US" dirty="0"/>
              <a:t> </a:t>
            </a:r>
            <a:r>
              <a:rPr lang="en-US" dirty="0" smtClean="0"/>
              <a:t>Monitoring change </a:t>
            </a:r>
          </a:p>
          <a:p>
            <a:r>
              <a:rPr lang="en-US" dirty="0"/>
              <a:t> </a:t>
            </a:r>
            <a:r>
              <a:rPr lang="en-US" dirty="0" smtClean="0"/>
              <a:t>Pinpoint specific deficits or declines </a:t>
            </a:r>
          </a:p>
          <a:p>
            <a:pPr lvl="1"/>
            <a:r>
              <a:rPr lang="en-US" dirty="0"/>
              <a:t> </a:t>
            </a:r>
            <a:r>
              <a:rPr lang="en-US" dirty="0" smtClean="0"/>
              <a:t>Cognitive vs. Functioning vs. Behavior vs. Quality of Life vs. Depression vs. Carer Burden vs. Overall Severity</a:t>
            </a:r>
          </a:p>
          <a:p>
            <a:pPr marL="365760" lvl="1" indent="0">
              <a:buNone/>
            </a:pPr>
            <a:endParaRPr lang="en-US" dirty="0" smtClean="0"/>
          </a:p>
          <a:p>
            <a:pPr marL="365760" lvl="1" indent="0">
              <a:buNone/>
            </a:pPr>
            <a:endParaRPr lang="en-US" dirty="0" smtClean="0"/>
          </a:p>
          <a:p>
            <a:pPr marL="0" indent="0">
              <a:buNone/>
            </a:pPr>
            <a:r>
              <a:rPr lang="en-US" dirty="0" smtClean="0"/>
              <a:t>   </a:t>
            </a:r>
            <a:r>
              <a:rPr lang="en-US" sz="1700" dirty="0" smtClean="0"/>
              <a:t>(Sheehan</a:t>
            </a:r>
            <a:r>
              <a:rPr lang="en-US" sz="1700" dirty="0"/>
              <a:t>, </a:t>
            </a:r>
            <a:r>
              <a:rPr lang="en-US" sz="1700" dirty="0" smtClean="0"/>
              <a:t>2012) </a:t>
            </a:r>
            <a:endParaRPr lang="en-US" sz="1700" dirty="0"/>
          </a:p>
          <a:p>
            <a:endParaRPr lang="en-US" dirty="0"/>
          </a:p>
          <a:p>
            <a:endParaRPr lang="en-US" dirty="0"/>
          </a:p>
        </p:txBody>
      </p:sp>
      <p:pic>
        <p:nvPicPr>
          <p:cNvPr id="6" name="Sound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3509224303"/>
      </p:ext>
    </p:extLst>
  </p:cSld>
  <p:clrMapOvr>
    <a:masterClrMapping/>
  </p:clrMapOvr>
  <mc:AlternateContent xmlns:mc="http://schemas.openxmlformats.org/markup-compatibility/2006" xmlns:p14="http://schemas.microsoft.com/office/powerpoint/2010/main">
    <mc:Choice Requires="p14">
      <p:transition spd="slow" p14:dur="2000" advTm="141786"/>
    </mc:Choice>
    <mc:Fallback xmlns="">
      <p:transition xmlns:p14="http://schemas.microsoft.com/office/powerpoint/2010/main" spd="slow" advTm="14178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Considerations When  Choosing Measures </a:t>
            </a:r>
            <a:endParaRPr lang="en-US" dirty="0"/>
          </a:p>
        </p:txBody>
      </p:sp>
      <p:sp>
        <p:nvSpPr>
          <p:cNvPr id="3" name="Content Placeholder 2"/>
          <p:cNvSpPr>
            <a:spLocks noGrp="1"/>
          </p:cNvSpPr>
          <p:nvPr>
            <p:ph idx="1"/>
          </p:nvPr>
        </p:nvSpPr>
        <p:spPr>
          <a:xfrm>
            <a:off x="1095023" y="2331815"/>
            <a:ext cx="6965245" cy="4211068"/>
          </a:xfrm>
        </p:spPr>
        <p:txBody>
          <a:bodyPr>
            <a:normAutofit/>
          </a:bodyPr>
          <a:lstStyle/>
          <a:p>
            <a:r>
              <a:rPr lang="en-US" dirty="0" smtClean="0"/>
              <a:t> </a:t>
            </a:r>
            <a:r>
              <a:rPr lang="en-US" dirty="0"/>
              <a:t>R</a:t>
            </a:r>
            <a:r>
              <a:rPr lang="en-US" dirty="0" smtClean="0"/>
              <a:t>eferral question should guide decision </a:t>
            </a:r>
          </a:p>
          <a:p>
            <a:r>
              <a:rPr lang="en-US" dirty="0"/>
              <a:t> </a:t>
            </a:r>
            <a:r>
              <a:rPr lang="en-US" dirty="0" smtClean="0"/>
              <a:t>Diagnosis based on cognitive decline </a:t>
            </a:r>
          </a:p>
          <a:p>
            <a:pPr lvl="1"/>
            <a:r>
              <a:rPr lang="en-US" dirty="0"/>
              <a:t> </a:t>
            </a:r>
            <a:r>
              <a:rPr lang="en-US" dirty="0" smtClean="0"/>
              <a:t>Implies knowledge of premorbid functioning </a:t>
            </a:r>
          </a:p>
          <a:p>
            <a:r>
              <a:rPr lang="en-US" dirty="0" smtClean="0"/>
              <a:t> Obtain a well-informed history </a:t>
            </a:r>
          </a:p>
          <a:p>
            <a:pPr lvl="1"/>
            <a:r>
              <a:rPr lang="en-US" dirty="0"/>
              <a:t> </a:t>
            </a:r>
            <a:r>
              <a:rPr lang="en-US" dirty="0" smtClean="0"/>
              <a:t>Records </a:t>
            </a:r>
          </a:p>
          <a:p>
            <a:pPr lvl="1"/>
            <a:r>
              <a:rPr lang="en-US" dirty="0"/>
              <a:t> </a:t>
            </a:r>
            <a:r>
              <a:rPr lang="en-US" dirty="0" smtClean="0"/>
              <a:t>Family interviews </a:t>
            </a:r>
          </a:p>
          <a:p>
            <a:r>
              <a:rPr lang="en-US" dirty="0" smtClean="0"/>
              <a:t> Patient-facing vs. Informant test formats </a:t>
            </a:r>
          </a:p>
          <a:p>
            <a:pPr marL="0" indent="0">
              <a:buNone/>
            </a:pPr>
            <a:endParaRPr lang="en-US" dirty="0"/>
          </a:p>
          <a:p>
            <a:pPr marL="0" indent="0">
              <a:buNone/>
            </a:pPr>
            <a:r>
              <a:rPr lang="en-US" sz="1700" dirty="0" smtClean="0"/>
              <a:t>(Groth</a:t>
            </a:r>
            <a:r>
              <a:rPr lang="en-US" sz="1700" dirty="0"/>
              <a:t>-Marnat, </a:t>
            </a:r>
            <a:r>
              <a:rPr lang="en-US" sz="1700" dirty="0" smtClean="0"/>
              <a:t>2009)</a:t>
            </a:r>
            <a:endParaRPr lang="en-US" sz="1700" dirty="0"/>
          </a:p>
          <a:p>
            <a:pPr marL="365760" lvl="1" indent="0">
              <a:buNone/>
            </a:pPr>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825650796"/>
      </p:ext>
    </p:extLst>
  </p:cSld>
  <p:clrMapOvr>
    <a:masterClrMapping/>
  </p:clrMapOvr>
  <mc:AlternateContent xmlns:mc="http://schemas.openxmlformats.org/markup-compatibility/2006" xmlns:p14="http://schemas.microsoft.com/office/powerpoint/2010/main">
    <mc:Choice Requires="p14">
      <p:transition spd="slow" p14:dur="2000" advTm="92753"/>
    </mc:Choice>
    <mc:Fallback xmlns="">
      <p:transition xmlns:p14="http://schemas.microsoft.com/office/powerpoint/2010/main" spd="slow" advTm="9275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Repeatable Battery for the Assessment of Neuropsychological </a:t>
            </a:r>
            <a:r>
              <a:rPr lang="en-US" sz="2800" dirty="0" smtClean="0"/>
              <a:t>Status (RBANS)</a:t>
            </a:r>
            <a:endParaRPr lang="en-US" sz="2800" dirty="0"/>
          </a:p>
        </p:txBody>
      </p:sp>
      <p:sp>
        <p:nvSpPr>
          <p:cNvPr id="3" name="Content Placeholder 2"/>
          <p:cNvSpPr>
            <a:spLocks noGrp="1"/>
          </p:cNvSpPr>
          <p:nvPr>
            <p:ph idx="1"/>
          </p:nvPr>
        </p:nvSpPr>
        <p:spPr>
          <a:xfrm>
            <a:off x="871986" y="2119256"/>
            <a:ext cx="7411876" cy="3985169"/>
          </a:xfrm>
        </p:spPr>
        <p:txBody>
          <a:bodyPr>
            <a:normAutofit/>
          </a:bodyPr>
          <a:lstStyle/>
          <a:p>
            <a:r>
              <a:rPr lang="en-US" dirty="0" smtClean="0"/>
              <a:t> Screening test</a:t>
            </a:r>
          </a:p>
          <a:p>
            <a:r>
              <a:rPr lang="en-US" dirty="0" smtClean="0"/>
              <a:t> Ages (12) 20 – 89 </a:t>
            </a:r>
          </a:p>
          <a:p>
            <a:r>
              <a:rPr lang="en-US" dirty="0" smtClean="0"/>
              <a:t> Administration 20 – 25 minutes</a:t>
            </a:r>
          </a:p>
          <a:p>
            <a:r>
              <a:rPr lang="en-US" dirty="0"/>
              <a:t> Total score; 12 </a:t>
            </a:r>
            <a:r>
              <a:rPr lang="en-US" dirty="0" smtClean="0"/>
              <a:t>subtests</a:t>
            </a:r>
          </a:p>
          <a:p>
            <a:r>
              <a:rPr lang="en-US" dirty="0" smtClean="0"/>
              <a:t> Commonly </a:t>
            </a:r>
            <a:r>
              <a:rPr lang="en-US" dirty="0"/>
              <a:t>completed tasks </a:t>
            </a:r>
            <a:endParaRPr lang="en-US" dirty="0" smtClean="0"/>
          </a:p>
          <a:p>
            <a:r>
              <a:rPr lang="en-US" dirty="0" smtClean="0"/>
              <a:t> Parallel forms (4) </a:t>
            </a:r>
          </a:p>
          <a:p>
            <a:r>
              <a:rPr lang="en-US" dirty="0"/>
              <a:t> </a:t>
            </a:r>
            <a:r>
              <a:rPr lang="en-US" dirty="0" smtClean="0"/>
              <a:t>Spanish language versions</a:t>
            </a:r>
          </a:p>
          <a:p>
            <a:pPr marL="0" indent="0">
              <a:buNone/>
            </a:pPr>
            <a:endParaRPr lang="en-US" dirty="0"/>
          </a:p>
          <a:p>
            <a:pPr marL="0" indent="0">
              <a:buNone/>
            </a:pPr>
            <a:r>
              <a:rPr lang="en-US" dirty="0" smtClean="0"/>
              <a:t> </a:t>
            </a:r>
            <a:r>
              <a:rPr lang="en-US" sz="1700" dirty="0" smtClean="0"/>
              <a:t> </a:t>
            </a:r>
            <a:r>
              <a:rPr lang="en-US" sz="1700" dirty="0"/>
              <a:t>(Randolph, </a:t>
            </a:r>
            <a:r>
              <a:rPr lang="en-US" sz="1700" dirty="0" smtClean="0"/>
              <a:t>1998, updated 2012; </a:t>
            </a:r>
            <a:r>
              <a:rPr lang="en-US" sz="1700" dirty="0" err="1" smtClean="0"/>
              <a:t>Groth-Marnat</a:t>
            </a:r>
            <a:r>
              <a:rPr lang="en-US" sz="1700" dirty="0" smtClean="0"/>
              <a:t>, 2009)</a:t>
            </a:r>
            <a:endParaRPr lang="en-US" sz="1700" dirty="0"/>
          </a:p>
        </p:txBody>
      </p:sp>
      <p:pic>
        <p:nvPicPr>
          <p:cNvPr id="8" name="Picture 7"/>
          <p:cNvPicPr>
            <a:picLocks noChangeAspect="1"/>
          </p:cNvPicPr>
          <p:nvPr/>
        </p:nvPicPr>
        <p:blipFill>
          <a:blip r:embed="rId6"/>
          <a:stretch>
            <a:fillRect/>
          </a:stretch>
        </p:blipFill>
        <p:spPr>
          <a:xfrm>
            <a:off x="5472711" y="2602873"/>
            <a:ext cx="2901871" cy="2098891"/>
          </a:xfrm>
          <a:prstGeom prst="rect">
            <a:avLst/>
          </a:prstGeom>
        </p:spPr>
      </p:pic>
      <p:pic>
        <p:nvPicPr>
          <p:cNvPr id="10" name="Sound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2595563900"/>
      </p:ext>
    </p:extLst>
  </p:cSld>
  <p:clrMapOvr>
    <a:masterClrMapping/>
  </p:clrMapOvr>
  <mc:AlternateContent xmlns:mc="http://schemas.openxmlformats.org/markup-compatibility/2006" xmlns:p14="http://schemas.microsoft.com/office/powerpoint/2010/main">
    <mc:Choice Requires="p14">
      <p:transition spd="slow" p14:dur="2000" advTm="164234"/>
    </mc:Choice>
    <mc:Fallback xmlns="">
      <p:transition xmlns:p14="http://schemas.microsoft.com/office/powerpoint/2010/main" spd="slow" advTm="1642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0"/>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a:t>
            </a:r>
            <a:endParaRPr lang="en-US" dirty="0"/>
          </a:p>
        </p:txBody>
      </p:sp>
      <p:sp>
        <p:nvSpPr>
          <p:cNvPr id="3" name="Content Placeholder 2"/>
          <p:cNvSpPr>
            <a:spLocks noGrp="1"/>
          </p:cNvSpPr>
          <p:nvPr>
            <p:ph idx="1"/>
          </p:nvPr>
        </p:nvSpPr>
        <p:spPr>
          <a:xfrm>
            <a:off x="890942" y="1784151"/>
            <a:ext cx="7392919" cy="4738744"/>
          </a:xfrm>
        </p:spPr>
        <p:txBody>
          <a:bodyPr>
            <a:normAutofit/>
          </a:bodyPr>
          <a:lstStyle/>
          <a:p>
            <a:r>
              <a:rPr lang="en-US" dirty="0"/>
              <a:t> </a:t>
            </a:r>
            <a:r>
              <a:rPr lang="en-US" dirty="0" err="1" smtClean="0"/>
              <a:t>Groth</a:t>
            </a:r>
            <a:r>
              <a:rPr lang="en-US" dirty="0" err="1"/>
              <a:t>-</a:t>
            </a:r>
            <a:r>
              <a:rPr lang="en-US" dirty="0" err="1" smtClean="0"/>
              <a:t>Marnat</a:t>
            </a:r>
            <a:r>
              <a:rPr lang="en-US" dirty="0" smtClean="0"/>
              <a:t>, G. (2009). </a:t>
            </a:r>
            <a:r>
              <a:rPr lang="en-US" i="1" dirty="0" smtClean="0"/>
              <a:t>Handbook of psychological assessment, Fourth edition.</a:t>
            </a:r>
            <a:r>
              <a:rPr lang="en-US" dirty="0" smtClean="0"/>
              <a:t> G. </a:t>
            </a:r>
            <a:r>
              <a:rPr lang="en-US" dirty="0" err="1" smtClean="0"/>
              <a:t>Groth-Marnat</a:t>
            </a:r>
            <a:r>
              <a:rPr lang="en-US" dirty="0"/>
              <a:t>.</a:t>
            </a:r>
            <a:r>
              <a:rPr lang="en-US" dirty="0" smtClean="0"/>
              <a:t> (Ed.). Hoboken, New Jersey.  </a:t>
            </a:r>
          </a:p>
          <a:p>
            <a:r>
              <a:rPr lang="en-US" dirty="0"/>
              <a:t> </a:t>
            </a:r>
            <a:r>
              <a:rPr lang="en-US" dirty="0" smtClean="0"/>
              <a:t>Randolph, C., Tierney, M. C., Mohr, E., Chase, T. N. (1998). The Repeatable Battery for the Assessment of Neuropsychological Status (RBANS): Preliminary Clinical Validity. </a:t>
            </a:r>
            <a:r>
              <a:rPr lang="en-US" i="1" dirty="0" smtClean="0"/>
              <a:t>Journal of Clinical and Experimental Neuropsychology, 20, </a:t>
            </a:r>
            <a:r>
              <a:rPr lang="en-US" dirty="0" smtClean="0"/>
              <a:t>310-319. </a:t>
            </a:r>
          </a:p>
          <a:p>
            <a:r>
              <a:rPr lang="en-US" dirty="0" smtClean="0"/>
              <a:t> Sheehan</a:t>
            </a:r>
            <a:r>
              <a:rPr lang="en-US" dirty="0"/>
              <a:t>, B. (2012). Assessment scales in dementia. </a:t>
            </a:r>
            <a:r>
              <a:rPr lang="en-US" i="1" dirty="0" smtClean="0"/>
              <a:t>Therapeutic </a:t>
            </a:r>
            <a:r>
              <a:rPr lang="en-US" i="1" dirty="0"/>
              <a:t>Advances in Neurological Disorders</a:t>
            </a:r>
            <a:r>
              <a:rPr lang="en-US" dirty="0"/>
              <a:t>, </a:t>
            </a:r>
            <a:r>
              <a:rPr lang="en-US" i="1" dirty="0" smtClean="0"/>
              <a:t>5</a:t>
            </a:r>
            <a:r>
              <a:rPr lang="en-US" dirty="0" smtClean="0"/>
              <a:t>,</a:t>
            </a:r>
            <a:r>
              <a:rPr lang="en-US" dirty="0"/>
              <a:t> </a:t>
            </a:r>
            <a:r>
              <a:rPr lang="en-US" dirty="0" smtClean="0"/>
              <a:t>349</a:t>
            </a:r>
            <a:r>
              <a:rPr lang="en-US" dirty="0"/>
              <a:t>–358. </a:t>
            </a:r>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75340061"/>
      </p:ext>
    </p:extLst>
  </p:cSld>
  <p:clrMapOvr>
    <a:masterClrMapping/>
  </p:clrMapOvr>
  <mc:AlternateContent xmlns:mc="http://schemas.openxmlformats.org/markup-compatibility/2006" xmlns:p14="http://schemas.microsoft.com/office/powerpoint/2010/main">
    <mc:Choice Requires="p14">
      <p:transition spd="slow" p14:dur="2000" advTm="14160"/>
    </mc:Choice>
    <mc:Fallback xmlns="">
      <p:transition xmlns:p14="http://schemas.microsoft.com/office/powerpoint/2010/main" spd="slow" advTm="1416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6|7|12|3.4"/>
</p:tagLst>
</file>

<file path=ppt/tags/tag2.xml><?xml version="1.0" encoding="utf-8"?>
<p:tagLst xmlns:a="http://schemas.openxmlformats.org/drawingml/2006/main" xmlns:r="http://schemas.openxmlformats.org/officeDocument/2006/relationships" xmlns:p="http://schemas.openxmlformats.org/presentationml/2006/main">
  <p:tag name="TIMING" val="|5.7|7.4|21.4|7.8|47.9|16|15.7"/>
</p:tagLst>
</file>

<file path=ppt/tags/tag3.xml><?xml version="1.0" encoding="utf-8"?>
<p:tagLst xmlns:a="http://schemas.openxmlformats.org/drawingml/2006/main" xmlns:r="http://schemas.openxmlformats.org/officeDocument/2006/relationships" xmlns:p="http://schemas.openxmlformats.org/presentationml/2006/main">
  <p:tag name="TIMING" val="|6.4|24|19.1|1.7|22.2"/>
</p:tagLst>
</file>

<file path=ppt/tags/tag4.xml><?xml version="1.0" encoding="utf-8"?>
<p:tagLst xmlns:a="http://schemas.openxmlformats.org/drawingml/2006/main" xmlns:r="http://schemas.openxmlformats.org/officeDocument/2006/relationships" xmlns:p="http://schemas.openxmlformats.org/presentationml/2006/main">
  <p:tag name="TIMING" val="|20.1|4.9|20.7|14|7.5|51.1|32.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ushp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Pushpin.thmx</Template>
  <TotalTime>5024</TotalTime>
  <Words>1040</Words>
  <Application>Microsoft Macintosh PowerPoint</Application>
  <PresentationFormat>On-screen Show (4:3)</PresentationFormat>
  <Paragraphs>113</Paragraphs>
  <Slides>7</Slides>
  <Notes>7</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Pushpin</vt:lpstr>
      <vt:lpstr>Dementia and Considerations for Assessment </vt:lpstr>
      <vt:lpstr>Overview </vt:lpstr>
      <vt:lpstr>PowerPoint Presentation</vt:lpstr>
      <vt:lpstr>Why Assess for Dementia?</vt:lpstr>
      <vt:lpstr>Considerations When  Choosing Measures </vt:lpstr>
      <vt:lpstr>Repeatable Battery for the Assessment of Neuropsychological Status (RBANS)</vt:lpstr>
      <vt:lpstr>Resources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for Potential Dementia </dc:title>
  <dc:creator>Cody Stitzel</dc:creator>
  <cp:lastModifiedBy>Cody Stitzel</cp:lastModifiedBy>
  <cp:revision>93</cp:revision>
  <dcterms:created xsi:type="dcterms:W3CDTF">2016-10-22T20:51:33Z</dcterms:created>
  <dcterms:modified xsi:type="dcterms:W3CDTF">2018-05-09T02:40:07Z</dcterms:modified>
</cp:coreProperties>
</file>