
<file path=[Content_Types].xml><?xml version="1.0" encoding="utf-8"?>
<Types xmlns="http://schemas.openxmlformats.org/package/2006/content-types">
  <Default Extension="xml" ContentType="application/xml"/>
  <Default Extension="WA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9831" autoAdjust="0"/>
  </p:normalViewPr>
  <p:slideViewPr>
    <p:cSldViewPr snapToGrid="0" snapToObjects="1">
      <p:cViewPr>
        <p:scale>
          <a:sx n="63" d="100"/>
          <a:sy n="63" d="100"/>
        </p:scale>
        <p:origin x="-704" y="-10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EC58B-2F73-874B-8E97-3C8552A9E826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C05B2-1D97-174C-A2F5-452E6AE1C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Choose a male and a female volunteer from the class (or most assertive people in class)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Choose an influence topic (</a:t>
            </a:r>
            <a:r>
              <a:rPr lang="en-US" dirty="0" err="1"/>
              <a:t>ie</a:t>
            </a:r>
            <a:r>
              <a:rPr lang="en-US" dirty="0"/>
              <a:t>- a loan of $10 or going to see a certain movie)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Choose one person to be the ‘influencer.’ The influencer has 1 minute to try to persuade the influence, whose role is to resist (even if that means just saying no)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Have the class discuss their perceptions of the influencer and list as many descriptive terms for them as possible (1 minute), then switch influencer/influence and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C05B2-1D97-174C-A2F5-452E6AE1C5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5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6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9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9823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549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6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7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388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D82F028-A773-E142-8A92-4AE5B2F37177}" type="datetimeFigureOut">
              <a:rPr lang="en-US" smtClean="0"/>
              <a:t>5/1/18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9528EDE-1ADA-A64D-B3BD-20BCC24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3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audio" Target="../media/audio1.wav"/><Relationship Id="rId6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video" Target="../media/media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5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video" Target="../media/media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BBEAAA-D349-034F-BB22-44F043DCF3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 Mini-Lesson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90EEB52-7C2F-CE45-97F8-1E1A55993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Paige </a:t>
            </a:r>
            <a:r>
              <a:rPr lang="en-US" dirty="0" err="1"/>
              <a:t>Alenick</a:t>
            </a:r>
            <a:r>
              <a:rPr lang="en-US" dirty="0"/>
              <a:t> &amp; Alessa Natale</a:t>
            </a:r>
          </a:p>
        </p:txBody>
      </p:sp>
    </p:spTree>
    <p:extLst>
      <p:ext uri="{BB962C8B-B14F-4D97-AF65-F5344CB8AC3E}">
        <p14:creationId xmlns:p14="http://schemas.microsoft.com/office/powerpoint/2010/main" val="426100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BE39DA-32A1-684D-BDF2-9DDCE6FE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1" y="635620"/>
            <a:ext cx="11586118" cy="1817648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“I Need a $10 Loan</a:t>
            </a:r>
            <a:r>
              <a:rPr lang="en-US" sz="6000" baseline="30000" dirty="0"/>
              <a:t>*</a:t>
            </a:r>
            <a:r>
              <a:rPr lang="en-US" sz="6000" dirty="0"/>
              <a:t>.”</a:t>
            </a:r>
            <a:endParaRPr lang="en-US" sz="1600" baseline="30000" dirty="0"/>
          </a:p>
        </p:txBody>
      </p:sp>
      <p:pic>
        <p:nvPicPr>
          <p:cNvPr id="4" name="MS910219404[1].wav">
            <a:hlinkClick r:id="" action="ppaction://media"/>
            <a:extLst>
              <a:ext uri="{FF2B5EF4-FFF2-40B4-BE49-F238E27FC236}">
                <a16:creationId xmlns="" xmlns:a16="http://schemas.microsoft.com/office/drawing/2014/main" id="{0A242EC7-481A-2340-A30D-393400FFF0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823468" y="4354482"/>
            <a:ext cx="496744" cy="496744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="" xmlns:a16="http://schemas.microsoft.com/office/drawing/2014/main" id="{ADA2434A-CC8D-1546-9547-1631F3AE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0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="" xmlns:a16="http://schemas.microsoft.com/office/drawing/2014/main" id="{60101DFF-B6E1-714C-8FE0-8AF97A55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="" xmlns:a16="http://schemas.microsoft.com/office/drawing/2014/main" id="{9B11A109-BECB-7446-8FF0-B42CE71E5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="" xmlns:a16="http://schemas.microsoft.com/office/drawing/2014/main" id="{CDB9F4F3-464C-404F-BFD2-CB3F7B13C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="" xmlns:a16="http://schemas.microsoft.com/office/drawing/2014/main" id="{61A48410-9937-FF43-86E6-E7F11C67E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="" xmlns:a16="http://schemas.microsoft.com/office/drawing/2014/main" id="{6F9D1507-BDCE-BB49-93CC-4E36FB794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="" xmlns:a16="http://schemas.microsoft.com/office/drawing/2014/main" id="{843D6818-4C20-6744-A9FC-238AD0B31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="" xmlns:a16="http://schemas.microsoft.com/office/drawing/2014/main" id="{96C5BC14-99B1-A04C-B9EC-991AD861C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="" xmlns:a16="http://schemas.microsoft.com/office/drawing/2014/main" id="{A585FA72-E362-A94A-803A-7ACC83BB3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="" xmlns:a16="http://schemas.microsoft.com/office/drawing/2014/main" id="{AC5BB80C-CC9A-8947-AF77-328E09E32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="" xmlns:a16="http://schemas.microsoft.com/office/drawing/2014/main" id="{672E095D-E2B7-E544-AA5F-0C07B36A6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="" xmlns:a16="http://schemas.microsoft.com/office/drawing/2014/main" id="{597F5354-8BB1-334F-96B4-489A6AAA7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="" xmlns:a16="http://schemas.microsoft.com/office/drawing/2014/main" id="{AE42933C-7CBE-E74D-A31C-73738FCC4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="" xmlns:a16="http://schemas.microsoft.com/office/drawing/2014/main" id="{B2140D50-508B-2540-BCE1-BE54CB07F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="" xmlns:a16="http://schemas.microsoft.com/office/drawing/2014/main" id="{0AC2F2D0-14C3-E047-AA2D-12ED10814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="" xmlns:a16="http://schemas.microsoft.com/office/drawing/2014/main" id="{7EED721F-81EA-614B-B9A1-C98C09B2B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="" xmlns:a16="http://schemas.microsoft.com/office/drawing/2014/main" id="{B9C00693-42F2-344E-BB19-6DFE85932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="" xmlns:a16="http://schemas.microsoft.com/office/drawing/2014/main" id="{27122708-9E0A-9B4F-BCB4-2582D825E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="" xmlns:a16="http://schemas.microsoft.com/office/drawing/2014/main" id="{7ECE5F06-21D6-4B47-A0B7-0A4AD8AC0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="" xmlns:a16="http://schemas.microsoft.com/office/drawing/2014/main" id="{69F74A98-C96E-FB46-89D9-506265588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="" xmlns:a16="http://schemas.microsoft.com/office/drawing/2014/main" id="{064D5612-D29A-004A-ADA8-52CA390A6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="" xmlns:a16="http://schemas.microsoft.com/office/drawing/2014/main" id="{8CFE3F01-A114-7B46-BBFE-BBFFABCEA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="" xmlns:a16="http://schemas.microsoft.com/office/drawing/2014/main" id="{EB4C58BB-10CE-DC46-BF60-1D514FE5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="" xmlns:a16="http://schemas.microsoft.com/office/drawing/2014/main" id="{A6A089F6-AD97-1F45-8E51-75CD67D1C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="" xmlns:a16="http://schemas.microsoft.com/office/drawing/2014/main" id="{BE384968-E10E-DE4E-80E2-D52D3373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="" xmlns:a16="http://schemas.microsoft.com/office/drawing/2014/main" id="{3B899E81-1424-A34F-AAB0-D05BA46FF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="" xmlns:a16="http://schemas.microsoft.com/office/drawing/2014/main" id="{FA4FA4A1-C610-C54E-B986-3F7BABB38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="" xmlns:a16="http://schemas.microsoft.com/office/drawing/2014/main" id="{8352EE13-3712-944E-91B9-8D4BA7F9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="" xmlns:a16="http://schemas.microsoft.com/office/drawing/2014/main" id="{9BFA8849-C9D7-A649-988C-AC303D746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="" xmlns:a16="http://schemas.microsoft.com/office/drawing/2014/main" id="{8FE192BE-E97C-9540-BCDE-2D4A2AF0A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="" xmlns:a16="http://schemas.microsoft.com/office/drawing/2014/main" id="{C3864A43-5B5D-CB49-992D-46605C697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="" xmlns:a16="http://schemas.microsoft.com/office/drawing/2014/main" id="{C3131404-378C-464F-BDBF-DDA37A390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="" xmlns:a16="http://schemas.microsoft.com/office/drawing/2014/main" id="{B33C7136-0347-DD49-9203-0E133D8F5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="" xmlns:a16="http://schemas.microsoft.com/office/drawing/2014/main" id="{C87F21E0-32FF-D040-B743-AA1E6FD4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="" xmlns:a16="http://schemas.microsoft.com/office/drawing/2014/main" id="{25AC91DE-8F8F-584D-855F-5FD875EFC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="" xmlns:a16="http://schemas.microsoft.com/office/drawing/2014/main" id="{387D44F9-B2B1-A441-9ADB-ED84C732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="" xmlns:a16="http://schemas.microsoft.com/office/drawing/2014/main" id="{A9EE88CD-E22A-F14B-B3B5-361B438F0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="" xmlns:a16="http://schemas.microsoft.com/office/drawing/2014/main" id="{0176DCAE-E207-B741-9BD9-4038CFF1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="" xmlns:a16="http://schemas.microsoft.com/office/drawing/2014/main" id="{73A590C2-2F08-B74F-BF03-7D074963D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="" xmlns:a16="http://schemas.microsoft.com/office/drawing/2014/main" id="{B58B39E6-54CD-E54D-8B5A-B407EA0C7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="" xmlns:a16="http://schemas.microsoft.com/office/drawing/2014/main" id="{84211CAD-E5E8-3A44-867E-DC09E20AC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="" xmlns:a16="http://schemas.microsoft.com/office/drawing/2014/main" id="{C050D5E8-4989-8F45-A834-574E0491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="" xmlns:a16="http://schemas.microsoft.com/office/drawing/2014/main" id="{8AEF2F1D-ED52-FF47-AAE0-58A42534D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="" xmlns:a16="http://schemas.microsoft.com/office/drawing/2014/main" id="{F5C42BB1-F157-4042-9B2A-FAE6A669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="" xmlns:a16="http://schemas.microsoft.com/office/drawing/2014/main" id="{2DE9DF03-6273-B24F-86B1-3AD2BB09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="" xmlns:a16="http://schemas.microsoft.com/office/drawing/2014/main" id="{AEA4B77D-89C6-A645-8DAC-9F906FB3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="" xmlns:a16="http://schemas.microsoft.com/office/drawing/2014/main" id="{6484E22E-7D54-A741-A49A-CB2A86C8C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="" xmlns:a16="http://schemas.microsoft.com/office/drawing/2014/main" id="{D0B9C651-601C-B940-AD85-731706E5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="" xmlns:a16="http://schemas.microsoft.com/office/drawing/2014/main" id="{522C41FD-102F-0542-94B1-29DFEA74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="" xmlns:a16="http://schemas.microsoft.com/office/drawing/2014/main" id="{D9FFB156-5DC6-C34C-BF9E-E0639D4E5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="" xmlns:a16="http://schemas.microsoft.com/office/drawing/2014/main" id="{A17404C8-B5AA-C94C-A2D2-DC959154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="" xmlns:a16="http://schemas.microsoft.com/office/drawing/2014/main" id="{9B34C99C-0F06-ED43-9C50-8216159CE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="" xmlns:a16="http://schemas.microsoft.com/office/drawing/2014/main" id="{3192DA20-E15C-054D-BD9B-9E5457163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="" xmlns:a16="http://schemas.microsoft.com/office/drawing/2014/main" id="{4549AD3F-0ECD-094A-9BD6-AEF59FAA5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="" xmlns:a16="http://schemas.microsoft.com/office/drawing/2014/main" id="{745DC4F0-4CA0-CA40-9357-FBB39B73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="" xmlns:a16="http://schemas.microsoft.com/office/drawing/2014/main" id="{AB9DC70E-0F11-4146-A171-3AEA391D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="" xmlns:a16="http://schemas.microsoft.com/office/drawing/2014/main" id="{9CB1DFEF-6AFD-AC4C-9ADE-D682CF254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="" xmlns:a16="http://schemas.microsoft.com/office/drawing/2014/main" id="{324C033B-F80E-444D-88A8-14D8EA662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="" xmlns:a16="http://schemas.microsoft.com/office/drawing/2014/main" id="{D6057777-7503-1C43-9368-0C1B279ED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="" xmlns:a16="http://schemas.microsoft.com/office/drawing/2014/main" id="{FF38C664-1E21-9249-A613-16406FFF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="" xmlns:a16="http://schemas.microsoft.com/office/drawing/2014/main" id="{B9007C4A-44DB-EA49-8268-5058FFF7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End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F9A8E1E9-BAA5-F748-AD4A-E577CC470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00DCB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8D2F1D-C755-4A4C-9F79-AD9325C92ED4}"/>
              </a:ext>
            </a:extLst>
          </p:cNvPr>
          <p:cNvSpPr txBox="1"/>
          <p:nvPr/>
        </p:nvSpPr>
        <p:spPr>
          <a:xfrm>
            <a:off x="3597095" y="6581001"/>
            <a:ext cx="8748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*Activity from SIOP’s </a:t>
            </a:r>
            <a:r>
              <a:rPr lang="en-US" sz="1200" i="1" dirty="0"/>
              <a:t>Leadership and Gender Stereotypes </a:t>
            </a:r>
            <a:r>
              <a:rPr lang="en-US" sz="1200" dirty="0"/>
              <a:t>Lesson. Retrieved from:  http://</a:t>
            </a:r>
            <a:r>
              <a:rPr lang="en-US" sz="1200" dirty="0" err="1"/>
              <a:t>www.siop.org</a:t>
            </a:r>
            <a:r>
              <a:rPr lang="en-US" sz="1200" dirty="0"/>
              <a:t>/instruct/gender/</a:t>
            </a:r>
            <a:r>
              <a:rPr lang="en-US" sz="1200" dirty="0" err="1"/>
              <a:t>GenderIntro.aspx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599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showWhenStopped="0">
                <p:cTn id="1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BE39DA-32A1-684D-BDF2-9DDCE6FE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1" y="635620"/>
            <a:ext cx="11586118" cy="1817648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“I Want to see a movie.”</a:t>
            </a:r>
          </a:p>
        </p:txBody>
      </p:sp>
      <p:pic>
        <p:nvPicPr>
          <p:cNvPr id="4" name="MS910219404[1].wav">
            <a:hlinkClick r:id="" action="ppaction://media"/>
            <a:extLst>
              <a:ext uri="{FF2B5EF4-FFF2-40B4-BE49-F238E27FC236}">
                <a16:creationId xmlns="" xmlns:a16="http://schemas.microsoft.com/office/drawing/2014/main" id="{0A242EC7-481A-2340-A30D-393400FFF0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23468" y="4354482"/>
            <a:ext cx="496744" cy="496744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="" xmlns:a16="http://schemas.microsoft.com/office/drawing/2014/main" id="{ADA2434A-CC8D-1546-9547-1631F3AE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0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1:00</a:t>
            </a:r>
          </a:p>
        </p:txBody>
      </p:sp>
      <p:sp>
        <p:nvSpPr>
          <p:cNvPr id="6" name="Rectangle 64">
            <a:extLst>
              <a:ext uri="{FF2B5EF4-FFF2-40B4-BE49-F238E27FC236}">
                <a16:creationId xmlns="" xmlns:a16="http://schemas.microsoft.com/office/drawing/2014/main" id="{60101DFF-B6E1-714C-8FE0-8AF97A55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0:59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="" xmlns:a16="http://schemas.microsoft.com/office/drawing/2014/main" id="{9B11A109-BECB-7446-8FF0-B42CE71E5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0:58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="" xmlns:a16="http://schemas.microsoft.com/office/drawing/2014/main" id="{CDB9F4F3-464C-404F-BFD2-CB3F7B13C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0:57</a:t>
            </a:r>
          </a:p>
        </p:txBody>
      </p:sp>
      <p:sp>
        <p:nvSpPr>
          <p:cNvPr id="9" name="Rectangle 67">
            <a:extLst>
              <a:ext uri="{FF2B5EF4-FFF2-40B4-BE49-F238E27FC236}">
                <a16:creationId xmlns="" xmlns:a16="http://schemas.microsoft.com/office/drawing/2014/main" id="{61A48410-9937-FF43-86E6-E7F11C67E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0:56</a:t>
            </a:r>
          </a:p>
        </p:txBody>
      </p:sp>
      <p:sp>
        <p:nvSpPr>
          <p:cNvPr id="10" name="Rectangle 68">
            <a:extLst>
              <a:ext uri="{FF2B5EF4-FFF2-40B4-BE49-F238E27FC236}">
                <a16:creationId xmlns="" xmlns:a16="http://schemas.microsoft.com/office/drawing/2014/main" id="{6F9D1507-BDCE-BB49-93CC-4E36FB794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0:55</a:t>
            </a:r>
          </a:p>
        </p:txBody>
      </p:sp>
      <p:sp>
        <p:nvSpPr>
          <p:cNvPr id="11" name="Rectangle 69">
            <a:extLst>
              <a:ext uri="{FF2B5EF4-FFF2-40B4-BE49-F238E27FC236}">
                <a16:creationId xmlns="" xmlns:a16="http://schemas.microsoft.com/office/drawing/2014/main" id="{843D6818-4C20-6744-A9FC-238AD0B31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0:54</a:t>
            </a:r>
          </a:p>
        </p:txBody>
      </p:sp>
      <p:sp>
        <p:nvSpPr>
          <p:cNvPr id="12" name="Rectangle 70">
            <a:extLst>
              <a:ext uri="{FF2B5EF4-FFF2-40B4-BE49-F238E27FC236}">
                <a16:creationId xmlns="" xmlns:a16="http://schemas.microsoft.com/office/drawing/2014/main" id="{96C5BC14-99B1-A04C-B9EC-991AD861C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0:53</a:t>
            </a:r>
          </a:p>
        </p:txBody>
      </p:sp>
      <p:sp>
        <p:nvSpPr>
          <p:cNvPr id="13" name="Rectangle 71">
            <a:extLst>
              <a:ext uri="{FF2B5EF4-FFF2-40B4-BE49-F238E27FC236}">
                <a16:creationId xmlns="" xmlns:a16="http://schemas.microsoft.com/office/drawing/2014/main" id="{A585FA72-E362-A94A-803A-7ACC83BB3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0:52</a:t>
            </a:r>
          </a:p>
        </p:txBody>
      </p:sp>
      <p:sp>
        <p:nvSpPr>
          <p:cNvPr id="14" name="Rectangle 72">
            <a:extLst>
              <a:ext uri="{FF2B5EF4-FFF2-40B4-BE49-F238E27FC236}">
                <a16:creationId xmlns="" xmlns:a16="http://schemas.microsoft.com/office/drawing/2014/main" id="{AC5BB80C-CC9A-8947-AF77-328E09E32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0:51</a:t>
            </a:r>
          </a:p>
        </p:txBody>
      </p:sp>
      <p:sp>
        <p:nvSpPr>
          <p:cNvPr id="15" name="Rectangle 73">
            <a:extLst>
              <a:ext uri="{FF2B5EF4-FFF2-40B4-BE49-F238E27FC236}">
                <a16:creationId xmlns="" xmlns:a16="http://schemas.microsoft.com/office/drawing/2014/main" id="{672E095D-E2B7-E544-AA5F-0C07B36A6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0:50</a:t>
            </a:r>
          </a:p>
        </p:txBody>
      </p:sp>
      <p:sp>
        <p:nvSpPr>
          <p:cNvPr id="16" name="Rectangle 74">
            <a:extLst>
              <a:ext uri="{FF2B5EF4-FFF2-40B4-BE49-F238E27FC236}">
                <a16:creationId xmlns="" xmlns:a16="http://schemas.microsoft.com/office/drawing/2014/main" id="{597F5354-8BB1-334F-96B4-489A6AAA7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0:49</a:t>
            </a:r>
          </a:p>
        </p:txBody>
      </p:sp>
      <p:sp>
        <p:nvSpPr>
          <p:cNvPr id="17" name="Rectangle 75">
            <a:extLst>
              <a:ext uri="{FF2B5EF4-FFF2-40B4-BE49-F238E27FC236}">
                <a16:creationId xmlns="" xmlns:a16="http://schemas.microsoft.com/office/drawing/2014/main" id="{AE42933C-7CBE-E74D-A31C-73738FCC4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0:48</a:t>
            </a:r>
          </a:p>
        </p:txBody>
      </p:sp>
      <p:sp>
        <p:nvSpPr>
          <p:cNvPr id="18" name="Rectangle 76">
            <a:extLst>
              <a:ext uri="{FF2B5EF4-FFF2-40B4-BE49-F238E27FC236}">
                <a16:creationId xmlns="" xmlns:a16="http://schemas.microsoft.com/office/drawing/2014/main" id="{B2140D50-508B-2540-BCE1-BE54CB07F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0:47</a:t>
            </a:r>
          </a:p>
        </p:txBody>
      </p:sp>
      <p:sp>
        <p:nvSpPr>
          <p:cNvPr id="19" name="Rectangle 77">
            <a:extLst>
              <a:ext uri="{FF2B5EF4-FFF2-40B4-BE49-F238E27FC236}">
                <a16:creationId xmlns="" xmlns:a16="http://schemas.microsoft.com/office/drawing/2014/main" id="{0AC2F2D0-14C3-E047-AA2D-12ED10814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0:46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="" xmlns:a16="http://schemas.microsoft.com/office/drawing/2014/main" id="{7EED721F-81EA-614B-B9A1-C98C09B2B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0:45</a:t>
            </a:r>
          </a:p>
        </p:txBody>
      </p:sp>
      <p:sp>
        <p:nvSpPr>
          <p:cNvPr id="21" name="Rectangle 79">
            <a:extLst>
              <a:ext uri="{FF2B5EF4-FFF2-40B4-BE49-F238E27FC236}">
                <a16:creationId xmlns="" xmlns:a16="http://schemas.microsoft.com/office/drawing/2014/main" id="{B9C00693-42F2-344E-BB19-6DFE85932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0:44</a:t>
            </a:r>
          </a:p>
        </p:txBody>
      </p:sp>
      <p:sp>
        <p:nvSpPr>
          <p:cNvPr id="22" name="Rectangle 80">
            <a:extLst>
              <a:ext uri="{FF2B5EF4-FFF2-40B4-BE49-F238E27FC236}">
                <a16:creationId xmlns="" xmlns:a16="http://schemas.microsoft.com/office/drawing/2014/main" id="{27122708-9E0A-9B4F-BCB4-2582D825E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0:43</a:t>
            </a:r>
          </a:p>
        </p:txBody>
      </p:sp>
      <p:sp>
        <p:nvSpPr>
          <p:cNvPr id="23" name="Rectangle 81">
            <a:extLst>
              <a:ext uri="{FF2B5EF4-FFF2-40B4-BE49-F238E27FC236}">
                <a16:creationId xmlns="" xmlns:a16="http://schemas.microsoft.com/office/drawing/2014/main" id="{7ECE5F06-21D6-4B47-A0B7-0A4AD8AC0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0:42</a:t>
            </a:r>
          </a:p>
        </p:txBody>
      </p:sp>
      <p:sp>
        <p:nvSpPr>
          <p:cNvPr id="24" name="Rectangle 82">
            <a:extLst>
              <a:ext uri="{FF2B5EF4-FFF2-40B4-BE49-F238E27FC236}">
                <a16:creationId xmlns="" xmlns:a16="http://schemas.microsoft.com/office/drawing/2014/main" id="{69F74A98-C96E-FB46-89D9-506265588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0:41</a:t>
            </a:r>
          </a:p>
        </p:txBody>
      </p:sp>
      <p:sp>
        <p:nvSpPr>
          <p:cNvPr id="25" name="Rectangle 83">
            <a:extLst>
              <a:ext uri="{FF2B5EF4-FFF2-40B4-BE49-F238E27FC236}">
                <a16:creationId xmlns="" xmlns:a16="http://schemas.microsoft.com/office/drawing/2014/main" id="{064D5612-D29A-004A-ADA8-52CA390A6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0:40</a:t>
            </a:r>
          </a:p>
        </p:txBody>
      </p:sp>
      <p:sp>
        <p:nvSpPr>
          <p:cNvPr id="26" name="Rectangle 84">
            <a:extLst>
              <a:ext uri="{FF2B5EF4-FFF2-40B4-BE49-F238E27FC236}">
                <a16:creationId xmlns="" xmlns:a16="http://schemas.microsoft.com/office/drawing/2014/main" id="{8CFE3F01-A114-7B46-BBFE-BBFFABCEA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0:39</a:t>
            </a:r>
          </a:p>
        </p:txBody>
      </p:sp>
      <p:sp>
        <p:nvSpPr>
          <p:cNvPr id="27" name="Rectangle 85">
            <a:extLst>
              <a:ext uri="{FF2B5EF4-FFF2-40B4-BE49-F238E27FC236}">
                <a16:creationId xmlns="" xmlns:a16="http://schemas.microsoft.com/office/drawing/2014/main" id="{EB4C58BB-10CE-DC46-BF60-1D514FE5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0:38</a:t>
            </a:r>
          </a:p>
        </p:txBody>
      </p:sp>
      <p:sp>
        <p:nvSpPr>
          <p:cNvPr id="28" name="Rectangle 86">
            <a:extLst>
              <a:ext uri="{FF2B5EF4-FFF2-40B4-BE49-F238E27FC236}">
                <a16:creationId xmlns="" xmlns:a16="http://schemas.microsoft.com/office/drawing/2014/main" id="{A6A089F6-AD97-1F45-8E51-75CD67D1C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0:37</a:t>
            </a:r>
          </a:p>
        </p:txBody>
      </p:sp>
      <p:sp>
        <p:nvSpPr>
          <p:cNvPr id="29" name="Rectangle 87">
            <a:extLst>
              <a:ext uri="{FF2B5EF4-FFF2-40B4-BE49-F238E27FC236}">
                <a16:creationId xmlns="" xmlns:a16="http://schemas.microsoft.com/office/drawing/2014/main" id="{BE384968-E10E-DE4E-80E2-D52D3373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0:36</a:t>
            </a:r>
          </a:p>
        </p:txBody>
      </p:sp>
      <p:sp>
        <p:nvSpPr>
          <p:cNvPr id="30" name="Rectangle 88">
            <a:extLst>
              <a:ext uri="{FF2B5EF4-FFF2-40B4-BE49-F238E27FC236}">
                <a16:creationId xmlns="" xmlns:a16="http://schemas.microsoft.com/office/drawing/2014/main" id="{3B899E81-1424-A34F-AAB0-D05BA46FF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0:35</a:t>
            </a:r>
          </a:p>
        </p:txBody>
      </p:sp>
      <p:sp>
        <p:nvSpPr>
          <p:cNvPr id="31" name="Rectangle 89">
            <a:extLst>
              <a:ext uri="{FF2B5EF4-FFF2-40B4-BE49-F238E27FC236}">
                <a16:creationId xmlns="" xmlns:a16="http://schemas.microsoft.com/office/drawing/2014/main" id="{FA4FA4A1-C610-C54E-B986-3F7BABB38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0:34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="" xmlns:a16="http://schemas.microsoft.com/office/drawing/2014/main" id="{8352EE13-3712-944E-91B9-8D4BA7F9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0:33</a:t>
            </a:r>
          </a:p>
        </p:txBody>
      </p:sp>
      <p:sp>
        <p:nvSpPr>
          <p:cNvPr id="33" name="Rectangle 91">
            <a:extLst>
              <a:ext uri="{FF2B5EF4-FFF2-40B4-BE49-F238E27FC236}">
                <a16:creationId xmlns="" xmlns:a16="http://schemas.microsoft.com/office/drawing/2014/main" id="{9BFA8849-C9D7-A649-988C-AC303D746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0:32</a:t>
            </a:r>
          </a:p>
        </p:txBody>
      </p:sp>
      <p:sp>
        <p:nvSpPr>
          <p:cNvPr id="34" name="Rectangle 92">
            <a:extLst>
              <a:ext uri="{FF2B5EF4-FFF2-40B4-BE49-F238E27FC236}">
                <a16:creationId xmlns="" xmlns:a16="http://schemas.microsoft.com/office/drawing/2014/main" id="{8FE192BE-E97C-9540-BCDE-2D4A2AF0A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0:31</a:t>
            </a:r>
          </a:p>
        </p:txBody>
      </p:sp>
      <p:sp>
        <p:nvSpPr>
          <p:cNvPr id="35" name="Rectangle 93">
            <a:extLst>
              <a:ext uri="{FF2B5EF4-FFF2-40B4-BE49-F238E27FC236}">
                <a16:creationId xmlns="" xmlns:a16="http://schemas.microsoft.com/office/drawing/2014/main" id="{C3864A43-5B5D-CB49-992D-46605C697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0:30</a:t>
            </a:r>
          </a:p>
        </p:txBody>
      </p:sp>
      <p:sp>
        <p:nvSpPr>
          <p:cNvPr id="36" name="Rectangle 94">
            <a:extLst>
              <a:ext uri="{FF2B5EF4-FFF2-40B4-BE49-F238E27FC236}">
                <a16:creationId xmlns="" xmlns:a16="http://schemas.microsoft.com/office/drawing/2014/main" id="{C3131404-378C-464F-BDBF-DDA37A390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0:29</a:t>
            </a:r>
          </a:p>
        </p:txBody>
      </p:sp>
      <p:sp>
        <p:nvSpPr>
          <p:cNvPr id="37" name="Rectangle 95">
            <a:extLst>
              <a:ext uri="{FF2B5EF4-FFF2-40B4-BE49-F238E27FC236}">
                <a16:creationId xmlns="" xmlns:a16="http://schemas.microsoft.com/office/drawing/2014/main" id="{B33C7136-0347-DD49-9203-0E133D8F5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0:28</a:t>
            </a:r>
          </a:p>
        </p:txBody>
      </p:sp>
      <p:sp>
        <p:nvSpPr>
          <p:cNvPr id="38" name="Rectangle 96">
            <a:extLst>
              <a:ext uri="{FF2B5EF4-FFF2-40B4-BE49-F238E27FC236}">
                <a16:creationId xmlns="" xmlns:a16="http://schemas.microsoft.com/office/drawing/2014/main" id="{C87F21E0-32FF-D040-B743-AA1E6FD4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0:27</a:t>
            </a:r>
          </a:p>
        </p:txBody>
      </p:sp>
      <p:sp>
        <p:nvSpPr>
          <p:cNvPr id="39" name="Rectangle 97">
            <a:extLst>
              <a:ext uri="{FF2B5EF4-FFF2-40B4-BE49-F238E27FC236}">
                <a16:creationId xmlns="" xmlns:a16="http://schemas.microsoft.com/office/drawing/2014/main" id="{25AC91DE-8F8F-584D-855F-5FD875EFC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0:26</a:t>
            </a:r>
          </a:p>
        </p:txBody>
      </p:sp>
      <p:sp>
        <p:nvSpPr>
          <p:cNvPr id="40" name="Rectangle 98">
            <a:extLst>
              <a:ext uri="{FF2B5EF4-FFF2-40B4-BE49-F238E27FC236}">
                <a16:creationId xmlns="" xmlns:a16="http://schemas.microsoft.com/office/drawing/2014/main" id="{387D44F9-B2B1-A441-9ADB-ED84C7326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0:25</a:t>
            </a:r>
          </a:p>
        </p:txBody>
      </p:sp>
      <p:sp>
        <p:nvSpPr>
          <p:cNvPr id="41" name="Rectangle 99">
            <a:extLst>
              <a:ext uri="{FF2B5EF4-FFF2-40B4-BE49-F238E27FC236}">
                <a16:creationId xmlns="" xmlns:a16="http://schemas.microsoft.com/office/drawing/2014/main" id="{A9EE88CD-E22A-F14B-B3B5-361B438F0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0:24</a:t>
            </a:r>
          </a:p>
        </p:txBody>
      </p:sp>
      <p:sp>
        <p:nvSpPr>
          <p:cNvPr id="42" name="Rectangle 100">
            <a:extLst>
              <a:ext uri="{FF2B5EF4-FFF2-40B4-BE49-F238E27FC236}">
                <a16:creationId xmlns="" xmlns:a16="http://schemas.microsoft.com/office/drawing/2014/main" id="{0176DCAE-E207-B741-9BD9-4038CFF1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0:23</a:t>
            </a:r>
          </a:p>
        </p:txBody>
      </p:sp>
      <p:sp>
        <p:nvSpPr>
          <p:cNvPr id="43" name="Rectangle 101">
            <a:extLst>
              <a:ext uri="{FF2B5EF4-FFF2-40B4-BE49-F238E27FC236}">
                <a16:creationId xmlns="" xmlns:a16="http://schemas.microsoft.com/office/drawing/2014/main" id="{73A590C2-2F08-B74F-BF03-7D074963D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0:22</a:t>
            </a:r>
          </a:p>
        </p:txBody>
      </p:sp>
      <p:sp>
        <p:nvSpPr>
          <p:cNvPr id="44" name="Rectangle 102">
            <a:extLst>
              <a:ext uri="{FF2B5EF4-FFF2-40B4-BE49-F238E27FC236}">
                <a16:creationId xmlns="" xmlns:a16="http://schemas.microsoft.com/office/drawing/2014/main" id="{B58B39E6-54CD-E54D-8B5A-B407EA0C7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0:21</a:t>
            </a:r>
          </a:p>
        </p:txBody>
      </p:sp>
      <p:sp>
        <p:nvSpPr>
          <p:cNvPr id="45" name="Rectangle 103">
            <a:extLst>
              <a:ext uri="{FF2B5EF4-FFF2-40B4-BE49-F238E27FC236}">
                <a16:creationId xmlns="" xmlns:a16="http://schemas.microsoft.com/office/drawing/2014/main" id="{84211CAD-E5E8-3A44-867E-DC09E20AC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0:20</a:t>
            </a:r>
          </a:p>
        </p:txBody>
      </p:sp>
      <p:sp>
        <p:nvSpPr>
          <p:cNvPr id="46" name="Rectangle 104">
            <a:extLst>
              <a:ext uri="{FF2B5EF4-FFF2-40B4-BE49-F238E27FC236}">
                <a16:creationId xmlns="" xmlns:a16="http://schemas.microsoft.com/office/drawing/2014/main" id="{C050D5E8-4989-8F45-A834-574E0491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0:19</a:t>
            </a:r>
          </a:p>
        </p:txBody>
      </p:sp>
      <p:sp>
        <p:nvSpPr>
          <p:cNvPr id="47" name="Rectangle 105">
            <a:extLst>
              <a:ext uri="{FF2B5EF4-FFF2-40B4-BE49-F238E27FC236}">
                <a16:creationId xmlns="" xmlns:a16="http://schemas.microsoft.com/office/drawing/2014/main" id="{8AEF2F1D-ED52-FF47-AAE0-58A42534D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0:18</a:t>
            </a:r>
          </a:p>
        </p:txBody>
      </p:sp>
      <p:sp>
        <p:nvSpPr>
          <p:cNvPr id="48" name="Rectangle 106">
            <a:extLst>
              <a:ext uri="{FF2B5EF4-FFF2-40B4-BE49-F238E27FC236}">
                <a16:creationId xmlns="" xmlns:a16="http://schemas.microsoft.com/office/drawing/2014/main" id="{F5C42BB1-F157-4042-9B2A-FAE6A6696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0:17</a:t>
            </a:r>
          </a:p>
        </p:txBody>
      </p:sp>
      <p:sp>
        <p:nvSpPr>
          <p:cNvPr id="49" name="Rectangle 107">
            <a:extLst>
              <a:ext uri="{FF2B5EF4-FFF2-40B4-BE49-F238E27FC236}">
                <a16:creationId xmlns="" xmlns:a16="http://schemas.microsoft.com/office/drawing/2014/main" id="{2DE9DF03-6273-B24F-86B1-3AD2BB09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0:16</a:t>
            </a:r>
          </a:p>
        </p:txBody>
      </p:sp>
      <p:sp>
        <p:nvSpPr>
          <p:cNvPr id="50" name="Rectangle 108">
            <a:extLst>
              <a:ext uri="{FF2B5EF4-FFF2-40B4-BE49-F238E27FC236}">
                <a16:creationId xmlns="" xmlns:a16="http://schemas.microsoft.com/office/drawing/2014/main" id="{AEA4B77D-89C6-A645-8DAC-9F906FB3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0:15</a:t>
            </a:r>
          </a:p>
        </p:txBody>
      </p:sp>
      <p:sp>
        <p:nvSpPr>
          <p:cNvPr id="51" name="Rectangle 109">
            <a:extLst>
              <a:ext uri="{FF2B5EF4-FFF2-40B4-BE49-F238E27FC236}">
                <a16:creationId xmlns="" xmlns:a16="http://schemas.microsoft.com/office/drawing/2014/main" id="{6484E22E-7D54-A741-A49A-CB2A86C8C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0:14</a:t>
            </a:r>
          </a:p>
        </p:txBody>
      </p:sp>
      <p:sp>
        <p:nvSpPr>
          <p:cNvPr id="52" name="Rectangle 110">
            <a:extLst>
              <a:ext uri="{FF2B5EF4-FFF2-40B4-BE49-F238E27FC236}">
                <a16:creationId xmlns="" xmlns:a16="http://schemas.microsoft.com/office/drawing/2014/main" id="{D0B9C651-601C-B940-AD85-731706E5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0:13</a:t>
            </a:r>
          </a:p>
        </p:txBody>
      </p:sp>
      <p:sp>
        <p:nvSpPr>
          <p:cNvPr id="53" name="Rectangle 111">
            <a:extLst>
              <a:ext uri="{FF2B5EF4-FFF2-40B4-BE49-F238E27FC236}">
                <a16:creationId xmlns="" xmlns:a16="http://schemas.microsoft.com/office/drawing/2014/main" id="{522C41FD-102F-0542-94B1-29DFEA74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0:12</a:t>
            </a:r>
          </a:p>
        </p:txBody>
      </p:sp>
      <p:sp>
        <p:nvSpPr>
          <p:cNvPr id="54" name="Rectangle 112">
            <a:extLst>
              <a:ext uri="{FF2B5EF4-FFF2-40B4-BE49-F238E27FC236}">
                <a16:creationId xmlns="" xmlns:a16="http://schemas.microsoft.com/office/drawing/2014/main" id="{D9FFB156-5DC6-C34C-BF9E-E0639D4E5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0:11</a:t>
            </a:r>
          </a:p>
        </p:txBody>
      </p:sp>
      <p:sp>
        <p:nvSpPr>
          <p:cNvPr id="55" name="Rectangle 113">
            <a:extLst>
              <a:ext uri="{FF2B5EF4-FFF2-40B4-BE49-F238E27FC236}">
                <a16:creationId xmlns="" xmlns:a16="http://schemas.microsoft.com/office/drawing/2014/main" id="{A17404C8-B5AA-C94C-A2D2-DC959154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0:10</a:t>
            </a:r>
          </a:p>
        </p:txBody>
      </p:sp>
      <p:sp>
        <p:nvSpPr>
          <p:cNvPr id="56" name="Rectangle 114">
            <a:extLst>
              <a:ext uri="{FF2B5EF4-FFF2-40B4-BE49-F238E27FC236}">
                <a16:creationId xmlns="" xmlns:a16="http://schemas.microsoft.com/office/drawing/2014/main" id="{9B34C99C-0F06-ED43-9C50-8216159CE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0:09</a:t>
            </a:r>
          </a:p>
        </p:txBody>
      </p:sp>
      <p:sp>
        <p:nvSpPr>
          <p:cNvPr id="57" name="Rectangle 115">
            <a:extLst>
              <a:ext uri="{FF2B5EF4-FFF2-40B4-BE49-F238E27FC236}">
                <a16:creationId xmlns="" xmlns:a16="http://schemas.microsoft.com/office/drawing/2014/main" id="{3192DA20-E15C-054D-BD9B-9E5457163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0:08</a:t>
            </a:r>
          </a:p>
        </p:txBody>
      </p:sp>
      <p:sp>
        <p:nvSpPr>
          <p:cNvPr id="58" name="Rectangle 116">
            <a:extLst>
              <a:ext uri="{FF2B5EF4-FFF2-40B4-BE49-F238E27FC236}">
                <a16:creationId xmlns="" xmlns:a16="http://schemas.microsoft.com/office/drawing/2014/main" id="{4549AD3F-0ECD-094A-9BD6-AEF59FAA5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0:07</a:t>
            </a:r>
          </a:p>
        </p:txBody>
      </p:sp>
      <p:sp>
        <p:nvSpPr>
          <p:cNvPr id="59" name="Rectangle 117">
            <a:extLst>
              <a:ext uri="{FF2B5EF4-FFF2-40B4-BE49-F238E27FC236}">
                <a16:creationId xmlns="" xmlns:a16="http://schemas.microsoft.com/office/drawing/2014/main" id="{745DC4F0-4CA0-CA40-9357-FBB39B73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0:06</a:t>
            </a:r>
          </a:p>
        </p:txBody>
      </p:sp>
      <p:sp>
        <p:nvSpPr>
          <p:cNvPr id="60" name="Rectangle 118">
            <a:extLst>
              <a:ext uri="{FF2B5EF4-FFF2-40B4-BE49-F238E27FC236}">
                <a16:creationId xmlns="" xmlns:a16="http://schemas.microsoft.com/office/drawing/2014/main" id="{AB9DC70E-0F11-4146-A171-3AEA391D9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0:05</a:t>
            </a:r>
          </a:p>
        </p:txBody>
      </p:sp>
      <p:sp>
        <p:nvSpPr>
          <p:cNvPr id="61" name="Rectangle 119">
            <a:extLst>
              <a:ext uri="{FF2B5EF4-FFF2-40B4-BE49-F238E27FC236}">
                <a16:creationId xmlns="" xmlns:a16="http://schemas.microsoft.com/office/drawing/2014/main" id="{9CB1DFEF-6AFD-AC4C-9ADE-D682CF254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0:04</a:t>
            </a:r>
          </a:p>
        </p:txBody>
      </p:sp>
      <p:sp>
        <p:nvSpPr>
          <p:cNvPr id="62" name="Rectangle 120">
            <a:extLst>
              <a:ext uri="{FF2B5EF4-FFF2-40B4-BE49-F238E27FC236}">
                <a16:creationId xmlns="" xmlns:a16="http://schemas.microsoft.com/office/drawing/2014/main" id="{324C033B-F80E-444D-88A8-14D8EA662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0:03</a:t>
            </a:r>
          </a:p>
        </p:txBody>
      </p:sp>
      <p:sp>
        <p:nvSpPr>
          <p:cNvPr id="63" name="Rectangle 121">
            <a:extLst>
              <a:ext uri="{FF2B5EF4-FFF2-40B4-BE49-F238E27FC236}">
                <a16:creationId xmlns="" xmlns:a16="http://schemas.microsoft.com/office/drawing/2014/main" id="{D6057777-7503-1C43-9368-0C1B279ED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0:02</a:t>
            </a:r>
          </a:p>
        </p:txBody>
      </p:sp>
      <p:sp>
        <p:nvSpPr>
          <p:cNvPr id="64" name="Rectangle 122">
            <a:extLst>
              <a:ext uri="{FF2B5EF4-FFF2-40B4-BE49-F238E27FC236}">
                <a16:creationId xmlns="" xmlns:a16="http://schemas.microsoft.com/office/drawing/2014/main" id="{FF38C664-1E21-9249-A613-16406FFF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/>
              <a:t>0:01</a:t>
            </a:r>
          </a:p>
        </p:txBody>
      </p:sp>
      <p:sp>
        <p:nvSpPr>
          <p:cNvPr id="65" name="Rectangle 123">
            <a:extLst>
              <a:ext uri="{FF2B5EF4-FFF2-40B4-BE49-F238E27FC236}">
                <a16:creationId xmlns="" xmlns:a16="http://schemas.microsoft.com/office/drawing/2014/main" id="{B9007C4A-44DB-EA49-8268-5058FFF7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End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F9A8E1E9-BAA5-F748-AD4A-E577CC470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265" y="3534937"/>
            <a:ext cx="4583151" cy="2018370"/>
          </a:xfrm>
          <a:prstGeom prst="rect">
            <a:avLst/>
          </a:prstGeom>
          <a:solidFill>
            <a:srgbClr val="00DCB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1:00</a:t>
            </a:r>
          </a:p>
        </p:txBody>
      </p:sp>
    </p:spTree>
    <p:extLst>
      <p:ext uri="{BB962C8B-B14F-4D97-AF65-F5344CB8AC3E}">
        <p14:creationId xmlns:p14="http://schemas.microsoft.com/office/powerpoint/2010/main" val="317357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showWhenStopped="0">
                <p:cTn id="1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05AA0D-AF03-C341-8903-CEE0F8B7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964692"/>
            <a:ext cx="7970025" cy="1188720"/>
          </a:xfrm>
        </p:spPr>
        <p:txBody>
          <a:bodyPr/>
          <a:lstStyle/>
          <a:p>
            <a:r>
              <a:rPr lang="en-US" dirty="0" smtClean="0"/>
              <a:t>Discussion (Think</a:t>
            </a:r>
            <a:r>
              <a:rPr lang="en-US" dirty="0"/>
              <a:t>-Write-Pair-</a:t>
            </a:r>
            <a:r>
              <a:rPr lang="en-US" dirty="0" smtClean="0"/>
              <a:t>Share)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AE8030-EBAB-3D45-96DA-D6185C90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51605"/>
          </a:xfrm>
        </p:spPr>
        <p:txBody>
          <a:bodyPr>
            <a:noAutofit/>
          </a:bodyPr>
          <a:lstStyle/>
          <a:p>
            <a:r>
              <a:rPr lang="en-US" sz="2000" dirty="0"/>
              <a:t>How were the two “influencers” different?</a:t>
            </a:r>
          </a:p>
          <a:p>
            <a:endParaRPr lang="en-US" sz="400" dirty="0"/>
          </a:p>
          <a:p>
            <a:r>
              <a:rPr lang="en-US" sz="2000" dirty="0"/>
              <a:t>Were differences due to real differences in behavior, or were there other factors that influenced your perceptions of their behavior?</a:t>
            </a:r>
          </a:p>
          <a:p>
            <a:endParaRPr lang="en-US" sz="400" dirty="0"/>
          </a:p>
          <a:p>
            <a:r>
              <a:rPr lang="en-US" sz="2000" dirty="0"/>
              <a:t>Do you think stereotypes affect who we tend to see as the person in control (i.e</a:t>
            </a:r>
            <a:r>
              <a:rPr lang="en-US" sz="2000" dirty="0" smtClean="0"/>
              <a:t>., </a:t>
            </a:r>
            <a:r>
              <a:rPr lang="en-US" sz="2000" dirty="0"/>
              <a:t>the leader)? Why or why not?</a:t>
            </a:r>
          </a:p>
          <a:p>
            <a:endParaRPr lang="en-US" sz="400" dirty="0"/>
          </a:p>
          <a:p>
            <a:r>
              <a:rPr lang="en-US" sz="2000" dirty="0"/>
              <a:t>Can perceptions influence our behaviors as followers?</a:t>
            </a:r>
          </a:p>
        </p:txBody>
      </p:sp>
    </p:spTree>
    <p:extLst>
      <p:ext uri="{BB962C8B-B14F-4D97-AF65-F5344CB8AC3E}">
        <p14:creationId xmlns:p14="http://schemas.microsoft.com/office/powerpoint/2010/main" val="329122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15DEB0-F0C6-9C40-8D86-6F82C7EE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B96832-74E6-5442-9EAF-DE5A074BF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59" y="2638044"/>
            <a:ext cx="9678389" cy="3774631"/>
          </a:xfrm>
        </p:spPr>
        <p:txBody>
          <a:bodyPr>
            <a:normAutofit fontScale="92500"/>
          </a:bodyPr>
          <a:lstStyle/>
          <a:p>
            <a:r>
              <a:rPr lang="en-US" dirty="0"/>
              <a:t>This activity would take place at the beginning of the lesson as a way to gain student attention and get them thinking about how leadership is perceived and how that is effected by the stereotypes we hold. </a:t>
            </a:r>
          </a:p>
          <a:p>
            <a:r>
              <a:rPr lang="en-US" dirty="0"/>
              <a:t>From here </a:t>
            </a:r>
            <a:r>
              <a:rPr lang="en-US" smtClean="0"/>
              <a:t>you can introduce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Leadership Categorization and perceptions of leadership (Lord)</a:t>
            </a:r>
          </a:p>
          <a:p>
            <a:pPr lvl="1"/>
            <a:r>
              <a:rPr lang="en-US" dirty="0"/>
              <a:t>Gender stereotyping, Role Congruity Theory (</a:t>
            </a:r>
            <a:r>
              <a:rPr lang="en-US" dirty="0" err="1"/>
              <a:t>Eagly</a:t>
            </a:r>
            <a:r>
              <a:rPr lang="en-US" dirty="0"/>
              <a:t> &amp; </a:t>
            </a:r>
            <a:r>
              <a:rPr lang="en-US" dirty="0" err="1"/>
              <a:t>Karau</a:t>
            </a:r>
            <a:r>
              <a:rPr lang="en-US" dirty="0"/>
              <a:t>) and Lack of Fit Theory (</a:t>
            </a:r>
            <a:r>
              <a:rPr lang="en-US" dirty="0" err="1"/>
              <a:t>Heilman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Ways to control stereotyping in organizations</a:t>
            </a:r>
          </a:p>
          <a:p>
            <a:r>
              <a:rPr lang="en-US" dirty="0"/>
              <a:t>Learning Objectives: </a:t>
            </a:r>
          </a:p>
          <a:p>
            <a:pPr lvl="1"/>
            <a:r>
              <a:rPr lang="en-US" dirty="0"/>
              <a:t>After this activity, students should be able to identify ways that perceptions of leadership may be influenced by stereotypes that are independent of actual leadership ability (APA #3 Social Responsibility). </a:t>
            </a:r>
          </a:p>
          <a:p>
            <a:pPr lvl="1"/>
            <a:r>
              <a:rPr lang="en-US" dirty="0"/>
              <a:t>Following this lesson, students should be able to name and briefly explain some of the major leadership theories in I/O including Leadership Categorization Theory, Lack of Fit Theory and Role Congruity Theory (APA #1 Content).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3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{11F371D3-1BBB-364B-B871-77C087D233F9}tf10001120</Template>
  <TotalTime>1581</TotalTime>
  <Words>768</Words>
  <Application>Microsoft Macintosh PowerPoint</Application>
  <PresentationFormat>Custom</PresentationFormat>
  <Paragraphs>154</Paragraphs>
  <Slides>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Parcel</vt:lpstr>
      <vt:lpstr>Leadership Mini-Lesson</vt:lpstr>
      <vt:lpstr>“I Need a $10 Loan*.”</vt:lpstr>
      <vt:lpstr>“I Want to see a movie.”</vt:lpstr>
      <vt:lpstr>Discussion (Think-Write-Pair-Share)</vt:lpstr>
      <vt:lpstr>Activity in context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Mini-Lesson</dc:title>
  <dc:creator>Alessa  Natale</dc:creator>
  <cp:lastModifiedBy>Paige Alenick</cp:lastModifiedBy>
  <cp:revision>12</cp:revision>
  <dcterms:created xsi:type="dcterms:W3CDTF">2018-02-14T20:26:09Z</dcterms:created>
  <dcterms:modified xsi:type="dcterms:W3CDTF">2018-05-01T17:05:14Z</dcterms:modified>
</cp:coreProperties>
</file>