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56" r:id="rId2"/>
    <p:sldId id="307" r:id="rId3"/>
    <p:sldId id="309" r:id="rId4"/>
    <p:sldId id="312" r:id="rId5"/>
    <p:sldId id="310" r:id="rId6"/>
    <p:sldId id="283" r:id="rId7"/>
    <p:sldId id="31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64"/>
    <p:restoredTop sz="76589" autoAdjust="0"/>
  </p:normalViewPr>
  <p:slideViewPr>
    <p:cSldViewPr>
      <p:cViewPr varScale="1">
        <p:scale>
          <a:sx n="79" d="100"/>
          <a:sy n="79" d="100"/>
        </p:scale>
        <p:origin x="2440"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709F9B-E4D2-4791-BF2A-29045B4173B4}" type="datetimeFigureOut">
              <a:rPr lang="en-US" smtClean="0"/>
              <a:t>5/23/18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8B488-DCF9-4066-AFF3-4CAD190E00A6}" type="slidenum">
              <a:rPr lang="en-US" smtClean="0"/>
              <a:t>‹#›</a:t>
            </a:fld>
            <a:endParaRPr lang="en-US"/>
          </a:p>
        </p:txBody>
      </p:sp>
    </p:spTree>
    <p:extLst>
      <p:ext uri="{BB962C8B-B14F-4D97-AF65-F5344CB8AC3E}">
        <p14:creationId xmlns:p14="http://schemas.microsoft.com/office/powerpoint/2010/main" val="166604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3200" dirty="0"/>
              <a:t>Parenting style has often been defined as a construct that reflects relationship qualities such as emotional tone or affect between parent and child</a:t>
            </a:r>
            <a:endParaRPr lang="en-US" altLang="zh-CN" sz="3100" b="1"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altLang="zh-CN" sz="3100" b="1" dirty="0"/>
          </a:p>
          <a:p>
            <a:pPr lvl="1"/>
            <a:r>
              <a:rPr lang="en-US" altLang="zh-CN" sz="3100" b="1" dirty="0"/>
              <a:t>authoritative </a:t>
            </a:r>
            <a:r>
              <a:rPr lang="en-US" altLang="zh-CN" sz="3100" dirty="0"/>
              <a:t>(warm, responsive/restrictive, demanding), </a:t>
            </a:r>
          </a:p>
          <a:p>
            <a:pPr lvl="1"/>
            <a:r>
              <a:rPr lang="en-US" altLang="zh-CN" sz="3100" b="1" dirty="0"/>
              <a:t>permissive </a:t>
            </a:r>
            <a:r>
              <a:rPr lang="en-US" altLang="zh-CN" sz="3100" dirty="0"/>
              <a:t>(warm, responsive/permissive, undemanding), </a:t>
            </a:r>
          </a:p>
          <a:p>
            <a:pPr lvl="1"/>
            <a:r>
              <a:rPr lang="en-US" altLang="zh-CN" sz="3100" b="1" dirty="0"/>
              <a:t>authoritarian </a:t>
            </a:r>
            <a:r>
              <a:rPr lang="en-US" altLang="zh-CN" sz="3100" dirty="0"/>
              <a:t>(rejecting, unresponsive/restrictive, demanding), and </a:t>
            </a:r>
          </a:p>
          <a:p>
            <a:pPr lvl="1"/>
            <a:r>
              <a:rPr lang="en-US" altLang="zh-CN" sz="3100" b="1" dirty="0"/>
              <a:t>uninvolved </a:t>
            </a:r>
            <a:r>
              <a:rPr lang="en-US" altLang="zh-CN" sz="3100" dirty="0"/>
              <a:t>(rejecting, unresponsive/permissive, undemanding). </a:t>
            </a:r>
          </a:p>
          <a:p>
            <a:pPr lvl="1"/>
            <a:endParaRPr lang="en-US" altLang="zh-CN" sz="3100" dirty="0"/>
          </a:p>
          <a:p>
            <a:pPr lvl="1"/>
            <a:endParaRPr lang="en-US" altLang="zh-CN" sz="3100" dirty="0"/>
          </a:p>
          <a:p>
            <a:pPr>
              <a:buNone/>
            </a:pPr>
            <a:endParaRPr lang="en-US" altLang="zh-CN" sz="2000" dirty="0"/>
          </a:p>
          <a:p>
            <a:endParaRPr lang="zh-CN" altLang="en-US" dirty="0"/>
          </a:p>
          <a:p>
            <a:endParaRPr lang="zh-CN" altLang="en-US" dirty="0"/>
          </a:p>
        </p:txBody>
      </p:sp>
      <p:sp>
        <p:nvSpPr>
          <p:cNvPr id="4" name="Slide Number Placeholder 3"/>
          <p:cNvSpPr>
            <a:spLocks noGrp="1"/>
          </p:cNvSpPr>
          <p:nvPr>
            <p:ph type="sldNum" sz="quarter" idx="10"/>
          </p:nvPr>
        </p:nvSpPr>
        <p:spPr/>
        <p:txBody>
          <a:bodyPr/>
          <a:lstStyle/>
          <a:p>
            <a:fld id="{9778B488-DCF9-4066-AFF3-4CAD190E00A6}" type="slidenum">
              <a:rPr lang="en-US" smtClean="0"/>
              <a:t>2</a:t>
            </a:fld>
            <a:endParaRPr lang="en-US"/>
          </a:p>
        </p:txBody>
      </p:sp>
    </p:spTree>
    <p:extLst>
      <p:ext uri="{BB962C8B-B14F-4D97-AF65-F5344CB8AC3E}">
        <p14:creationId xmlns:p14="http://schemas.microsoft.com/office/powerpoint/2010/main" val="3150506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Give students a trigger warning </a:t>
            </a:r>
            <a:r>
              <a:rPr lang="en-US" dirty="0">
                <a:sym typeface="Wingdings" pitchFamily="2" charset="2"/>
              </a:rPr>
              <a:t> Trigger warning: the following </a:t>
            </a:r>
            <a:r>
              <a:rPr lang="en-US" dirty="0"/>
              <a:t>contain video clips about different styles of parenting which may be triggering to individuals with difficult family relationships. </a:t>
            </a:r>
          </a:p>
        </p:txBody>
      </p:sp>
      <p:sp>
        <p:nvSpPr>
          <p:cNvPr id="4" name="Slide Number Placeholder 3"/>
          <p:cNvSpPr>
            <a:spLocks noGrp="1"/>
          </p:cNvSpPr>
          <p:nvPr>
            <p:ph type="sldNum" sz="quarter" idx="10"/>
          </p:nvPr>
        </p:nvSpPr>
        <p:spPr/>
        <p:txBody>
          <a:bodyPr/>
          <a:lstStyle/>
          <a:p>
            <a:fld id="{9778B488-DCF9-4066-AFF3-4CAD190E00A6}" type="slidenum">
              <a:rPr lang="en-US" smtClean="0"/>
              <a:t>3</a:t>
            </a:fld>
            <a:endParaRPr lang="en-US"/>
          </a:p>
        </p:txBody>
      </p:sp>
    </p:spTree>
    <p:extLst>
      <p:ext uri="{BB962C8B-B14F-4D97-AF65-F5344CB8AC3E}">
        <p14:creationId xmlns:p14="http://schemas.microsoft.com/office/powerpoint/2010/main" val="3190474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78B488-DCF9-4066-AFF3-4CAD190E00A6}" type="slidenum">
              <a:rPr lang="en-US" smtClean="0"/>
              <a:t>5</a:t>
            </a:fld>
            <a:endParaRPr lang="en-US"/>
          </a:p>
        </p:txBody>
      </p:sp>
    </p:spTree>
    <p:extLst>
      <p:ext uri="{BB962C8B-B14F-4D97-AF65-F5344CB8AC3E}">
        <p14:creationId xmlns:p14="http://schemas.microsoft.com/office/powerpoint/2010/main" val="4207339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a:t>The traditional definition of the</a:t>
            </a:r>
            <a:r>
              <a:rPr lang="en-US" baseline="0" dirty="0"/>
              <a:t> nuclear family as consisting of heterosexual parents in a long-term marriage, raising their biological children, and having the father as sole wage earner is a statistical minority.</a:t>
            </a:r>
          </a:p>
          <a:p>
            <a:pPr marL="171450" indent="-171450">
              <a:buFont typeface="Arial" charset="0"/>
              <a:buChar char="•"/>
            </a:pPr>
            <a:r>
              <a:rPr lang="en-US" baseline="0" dirty="0"/>
              <a:t>Extended families, intermarriage, divorce, openly gay/lesbian relationships, commingling of races, single parents, and two parents working outside the home make the conventional “normal family” definition an anomaly. </a:t>
            </a:r>
          </a:p>
          <a:p>
            <a:pPr marL="171450" indent="-171450">
              <a:buFont typeface="Arial" charset="0"/>
              <a:buChar char="•"/>
            </a:pPr>
            <a:r>
              <a:rPr lang="en-US" baseline="0" dirty="0"/>
              <a:t>Be careful to not overgeneralize or stereotype. Knowing general group characteristics and guidelines is different from rigidly holding on to preconceived notions.</a:t>
            </a:r>
          </a:p>
          <a:p>
            <a:pPr marL="171450" indent="-171450">
              <a:buFont typeface="Arial" charset="0"/>
              <a:buChar char="•"/>
            </a:pPr>
            <a:r>
              <a:rPr lang="en-US" baseline="0" dirty="0"/>
              <a:t>In other words, knowing that certain groups, such as African Americans and Asian Americans, may share common values and worldviews does not mean that all Asian Americans, for example, are the same.</a:t>
            </a:r>
          </a:p>
          <a:p>
            <a:pPr marL="171450" indent="-171450">
              <a:buFont typeface="Arial" charset="0"/>
              <a:buChar char="•"/>
            </a:pPr>
            <a:r>
              <a:rPr lang="en-US" baseline="0" dirty="0"/>
              <a:t>Importantly, there is no wrong or right parenting style; there is some research that suggests certain parenting styles are more effective in different cultures. </a:t>
            </a:r>
          </a:p>
        </p:txBody>
      </p:sp>
      <p:sp>
        <p:nvSpPr>
          <p:cNvPr id="4" name="Slide Number Placeholder 3"/>
          <p:cNvSpPr>
            <a:spLocks noGrp="1"/>
          </p:cNvSpPr>
          <p:nvPr>
            <p:ph type="sldNum" sz="quarter" idx="10"/>
          </p:nvPr>
        </p:nvSpPr>
        <p:spPr/>
        <p:txBody>
          <a:bodyPr/>
          <a:lstStyle/>
          <a:p>
            <a:fld id="{9778B488-DCF9-4066-AFF3-4CAD190E00A6}" type="slidenum">
              <a:rPr lang="en-US" smtClean="0"/>
              <a:t>6</a:t>
            </a:fld>
            <a:endParaRPr lang="en-US"/>
          </a:p>
        </p:txBody>
      </p:sp>
    </p:spTree>
    <p:extLst>
      <p:ext uri="{BB962C8B-B14F-4D97-AF65-F5344CB8AC3E}">
        <p14:creationId xmlns:p14="http://schemas.microsoft.com/office/powerpoint/2010/main" val="558460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78B488-DCF9-4066-AFF3-4CAD190E00A6}" type="slidenum">
              <a:rPr lang="en-US" smtClean="0"/>
              <a:t>7</a:t>
            </a:fld>
            <a:endParaRPr lang="en-US"/>
          </a:p>
        </p:txBody>
      </p:sp>
    </p:spTree>
    <p:extLst>
      <p:ext uri="{BB962C8B-B14F-4D97-AF65-F5344CB8AC3E}">
        <p14:creationId xmlns:p14="http://schemas.microsoft.com/office/powerpoint/2010/main" val="139632214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C9377F-93A4-40F3-BDF8-D4C93A1C7E42}" type="datetimeFigureOut">
              <a:rPr lang="en-US" smtClean="0"/>
              <a:t>5/23/18</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F01A63A2-9620-4D0E-AC56-35CB32ACE64D}" type="slidenum">
              <a:rPr lang="en-US" smtClean="0"/>
              <a:t>‹#›</a:t>
            </a:fld>
            <a:endParaRPr lang="en-US"/>
          </a:p>
        </p:txBody>
      </p:sp>
    </p:spTree>
    <p:extLst>
      <p:ext uri="{BB962C8B-B14F-4D97-AF65-F5344CB8AC3E}">
        <p14:creationId xmlns:p14="http://schemas.microsoft.com/office/powerpoint/2010/main" val="1123858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9377F-93A4-40F3-BDF8-D4C93A1C7E42}" type="datetimeFigureOut">
              <a:rPr lang="en-US" smtClean="0"/>
              <a:t>5/23/18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A63A2-9620-4D0E-AC56-35CB32ACE64D}" type="slidenum">
              <a:rPr lang="en-US" smtClean="0"/>
              <a:t>‹#›</a:t>
            </a:fld>
            <a:endParaRPr lang="en-US"/>
          </a:p>
        </p:txBody>
      </p:sp>
    </p:spTree>
    <p:extLst>
      <p:ext uri="{BB962C8B-B14F-4D97-AF65-F5344CB8AC3E}">
        <p14:creationId xmlns:p14="http://schemas.microsoft.com/office/powerpoint/2010/main" val="3748755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C9377F-93A4-40F3-BDF8-D4C93A1C7E42}" type="datetimeFigureOut">
              <a:rPr lang="en-US" smtClean="0"/>
              <a:t>5/23/18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A63A2-9620-4D0E-AC56-35CB32ACE64D}" type="slidenum">
              <a:rPr lang="en-US" smtClean="0"/>
              <a:t>‹#›</a:t>
            </a:fld>
            <a:endParaRPr lang="en-US"/>
          </a:p>
        </p:txBody>
      </p:sp>
    </p:spTree>
    <p:extLst>
      <p:ext uri="{BB962C8B-B14F-4D97-AF65-F5344CB8AC3E}">
        <p14:creationId xmlns:p14="http://schemas.microsoft.com/office/powerpoint/2010/main" val="218711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C9377F-93A4-40F3-BDF8-D4C93A1C7E42}" type="datetimeFigureOut">
              <a:rPr lang="en-US" smtClean="0"/>
              <a:t>5/23/18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A63A2-9620-4D0E-AC56-35CB32ACE64D}" type="slidenum">
              <a:rPr lang="en-US" smtClean="0"/>
              <a:t>‹#›</a:t>
            </a:fld>
            <a:endParaRPr lang="en-US"/>
          </a:p>
        </p:txBody>
      </p:sp>
    </p:spTree>
    <p:extLst>
      <p:ext uri="{BB962C8B-B14F-4D97-AF65-F5344CB8AC3E}">
        <p14:creationId xmlns:p14="http://schemas.microsoft.com/office/powerpoint/2010/main" val="169818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66C9377F-93A4-40F3-BDF8-D4C93A1C7E42}" type="datetimeFigureOut">
              <a:rPr lang="en-US" smtClean="0"/>
              <a:t>5/23/18</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F01A63A2-9620-4D0E-AC56-35CB32ACE64D}" type="slidenum">
              <a:rPr lang="en-US" smtClean="0"/>
              <a:t>‹#›</a:t>
            </a:fld>
            <a:endParaRPr lang="en-US"/>
          </a:p>
        </p:txBody>
      </p:sp>
    </p:spTree>
    <p:extLst>
      <p:ext uri="{BB962C8B-B14F-4D97-AF65-F5344CB8AC3E}">
        <p14:creationId xmlns:p14="http://schemas.microsoft.com/office/powerpoint/2010/main" val="258631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C9377F-93A4-40F3-BDF8-D4C93A1C7E42}"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A63A2-9620-4D0E-AC56-35CB32ACE64D}" type="slidenum">
              <a:rPr lang="en-US" smtClean="0"/>
              <a:t>‹#›</a:t>
            </a:fld>
            <a:endParaRPr lang="en-US"/>
          </a:p>
        </p:txBody>
      </p:sp>
    </p:spTree>
    <p:extLst>
      <p:ext uri="{BB962C8B-B14F-4D97-AF65-F5344CB8AC3E}">
        <p14:creationId xmlns:p14="http://schemas.microsoft.com/office/powerpoint/2010/main" val="3010537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C9377F-93A4-40F3-BDF8-D4C93A1C7E42}" type="datetimeFigureOut">
              <a:rPr lang="en-US" smtClean="0"/>
              <a:t>5/23/18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A63A2-9620-4D0E-AC56-35CB32ACE64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3094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6C9377F-93A4-40F3-BDF8-D4C93A1C7E42}" type="datetimeFigureOut">
              <a:rPr lang="en-US" smtClean="0"/>
              <a:t>5/23/18</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F01A63A2-9620-4D0E-AC56-35CB32ACE64D}"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8005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9377F-93A4-40F3-BDF8-D4C93A1C7E42}" type="datetimeFigureOut">
              <a:rPr lang="en-US" smtClean="0"/>
              <a:t>5/23/18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1A63A2-9620-4D0E-AC56-35CB32ACE64D}" type="slidenum">
              <a:rPr lang="en-US" smtClean="0"/>
              <a:t>‹#›</a:t>
            </a:fld>
            <a:endParaRPr lang="en-US"/>
          </a:p>
        </p:txBody>
      </p:sp>
    </p:spTree>
    <p:extLst>
      <p:ext uri="{BB962C8B-B14F-4D97-AF65-F5344CB8AC3E}">
        <p14:creationId xmlns:p14="http://schemas.microsoft.com/office/powerpoint/2010/main" val="3761637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66C9377F-93A4-40F3-BDF8-D4C93A1C7E42}" type="datetimeFigureOut">
              <a:rPr lang="en-US" smtClean="0"/>
              <a:t>5/23/18</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F01A63A2-9620-4D0E-AC56-35CB32ACE64D}" type="slidenum">
              <a:rPr lang="en-US" smtClean="0"/>
              <a:t>‹#›</a:t>
            </a:fld>
            <a:endParaRPr lang="en-US"/>
          </a:p>
        </p:txBody>
      </p:sp>
    </p:spTree>
    <p:extLst>
      <p:ext uri="{BB962C8B-B14F-4D97-AF65-F5344CB8AC3E}">
        <p14:creationId xmlns:p14="http://schemas.microsoft.com/office/powerpoint/2010/main" val="143432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66C9377F-93A4-40F3-BDF8-D4C93A1C7E42}" type="datetimeFigureOut">
              <a:rPr lang="en-US" smtClean="0"/>
              <a:t>5/23/18</a:t>
            </a:fld>
            <a:endParaRPr lang="en-US"/>
          </a:p>
        </p:txBody>
      </p:sp>
      <p:sp>
        <p:nvSpPr>
          <p:cNvPr id="10" name="Slide Number Placeholder 9"/>
          <p:cNvSpPr>
            <a:spLocks noGrp="1"/>
          </p:cNvSpPr>
          <p:nvPr>
            <p:ph type="sldNum" sz="quarter" idx="12"/>
          </p:nvPr>
        </p:nvSpPr>
        <p:spPr/>
        <p:txBody>
          <a:bodyPr/>
          <a:lstStyle/>
          <a:p>
            <a:fld id="{F01A63A2-9620-4D0E-AC56-35CB32ACE64D}" type="slidenum">
              <a:rPr lang="en-US" smtClean="0"/>
              <a:t>‹#›</a:t>
            </a:fld>
            <a:endParaRPr lang="en-US"/>
          </a:p>
        </p:txBody>
      </p:sp>
    </p:spTree>
    <p:extLst>
      <p:ext uri="{BB962C8B-B14F-4D97-AF65-F5344CB8AC3E}">
        <p14:creationId xmlns:p14="http://schemas.microsoft.com/office/powerpoint/2010/main" val="1876395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66C9377F-93A4-40F3-BDF8-D4C93A1C7E42}" type="datetimeFigureOut">
              <a:rPr lang="en-US" smtClean="0"/>
              <a:t>5/23/18</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F01A63A2-9620-4D0E-AC56-35CB32ACE64D}" type="slidenum">
              <a:rPr lang="en-US" smtClean="0"/>
              <a:t>‹#›</a:t>
            </a:fld>
            <a:endParaRPr lang="en-US"/>
          </a:p>
        </p:txBody>
      </p:sp>
    </p:spTree>
    <p:extLst>
      <p:ext uri="{BB962C8B-B14F-4D97-AF65-F5344CB8AC3E}">
        <p14:creationId xmlns:p14="http://schemas.microsoft.com/office/powerpoint/2010/main" val="1772619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Zr7k3z9Qda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Parenting Styles</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571999" y="4421080"/>
            <a:ext cx="3810001" cy="1446320"/>
          </a:xfrm>
        </p:spPr>
        <p:txBody>
          <a:bodyPr>
            <a:normAutofit/>
          </a:bodyPr>
          <a:lstStyle/>
          <a:p>
            <a:endParaRPr lang="en-US" dirty="0"/>
          </a:p>
        </p:txBody>
      </p:sp>
    </p:spTree>
    <p:extLst>
      <p:ext uri="{BB962C8B-B14F-4D97-AF65-F5344CB8AC3E}">
        <p14:creationId xmlns:p14="http://schemas.microsoft.com/office/powerpoint/2010/main" val="135766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383" y="484070"/>
            <a:ext cx="7915834" cy="1143000"/>
          </a:xfrm>
        </p:spPr>
        <p:txBody>
          <a:bodyPr>
            <a:normAutofit/>
          </a:bodyPr>
          <a:lstStyle/>
          <a:p>
            <a:pPr algn="ctr"/>
            <a:r>
              <a:rPr lang="en-US" altLang="zh-CN" sz="5400" dirty="0">
                <a:cs typeface="Arial" panose="020B0604020202020204" pitchFamily="34" charset="0"/>
              </a:rPr>
              <a:t>Four Main Parenting Styles</a:t>
            </a:r>
            <a:endParaRPr lang="zh-CN" altLang="en-US" sz="4800" dirty="0">
              <a:cs typeface="Arial" panose="020B0604020202020204" pitchFamily="34" charset="0"/>
            </a:endParaRPr>
          </a:p>
        </p:txBody>
      </p:sp>
      <p:sp>
        <p:nvSpPr>
          <p:cNvPr id="3" name="Content Placeholder 2"/>
          <p:cNvSpPr>
            <a:spLocks noGrp="1"/>
          </p:cNvSpPr>
          <p:nvPr>
            <p:ph idx="1"/>
          </p:nvPr>
        </p:nvSpPr>
        <p:spPr>
          <a:xfrm>
            <a:off x="762000" y="2057400"/>
            <a:ext cx="6777317" cy="3508977"/>
          </a:xfrm>
        </p:spPr>
        <p:txBody>
          <a:bodyPr>
            <a:normAutofit/>
          </a:bodyPr>
          <a:lstStyle/>
          <a:p>
            <a:pPr marL="342900" lvl="1">
              <a:buNone/>
            </a:pPr>
            <a:endParaRPr lang="en-US" altLang="zh-CN" sz="2800" dirty="0"/>
          </a:p>
          <a:p>
            <a:pPr marL="342900" lvl="1">
              <a:buNone/>
            </a:pPr>
            <a:endParaRPr lang="en-US" altLang="zh-CN" sz="3100" dirty="0"/>
          </a:p>
        </p:txBody>
      </p:sp>
      <p:cxnSp>
        <p:nvCxnSpPr>
          <p:cNvPr id="5" name="Straight Arrow Connector 4"/>
          <p:cNvCxnSpPr/>
          <p:nvPr/>
        </p:nvCxnSpPr>
        <p:spPr>
          <a:xfrm>
            <a:off x="1905000" y="4267200"/>
            <a:ext cx="42672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962400" y="2362200"/>
            <a:ext cx="0" cy="39624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28900" y="1841623"/>
            <a:ext cx="2667000" cy="584775"/>
          </a:xfrm>
          <a:prstGeom prst="rect">
            <a:avLst/>
          </a:prstGeom>
          <a:noFill/>
        </p:spPr>
        <p:txBody>
          <a:bodyPr wrap="square" rtlCol="0">
            <a:spAutoFit/>
          </a:bodyPr>
          <a:lstStyle/>
          <a:p>
            <a:r>
              <a:rPr lang="en-US" altLang="zh-CN" sz="3200" dirty="0"/>
              <a:t>Demanding</a:t>
            </a:r>
            <a:endParaRPr lang="zh-CN" altLang="en-US" sz="3200" dirty="0"/>
          </a:p>
        </p:txBody>
      </p:sp>
      <p:sp>
        <p:nvSpPr>
          <p:cNvPr id="13" name="TextBox 12"/>
          <p:cNvSpPr txBox="1"/>
          <p:nvPr/>
        </p:nvSpPr>
        <p:spPr>
          <a:xfrm>
            <a:off x="6400799" y="3527661"/>
            <a:ext cx="2667000" cy="1077218"/>
          </a:xfrm>
          <a:prstGeom prst="rect">
            <a:avLst/>
          </a:prstGeom>
          <a:noFill/>
        </p:spPr>
        <p:txBody>
          <a:bodyPr wrap="square" rtlCol="0">
            <a:spAutoFit/>
          </a:bodyPr>
          <a:lstStyle/>
          <a:p>
            <a:r>
              <a:rPr lang="en-US" altLang="zh-CN" sz="3200" dirty="0"/>
              <a:t>Responsive/Warm</a:t>
            </a:r>
            <a:endParaRPr lang="zh-CN" altLang="en-US" sz="3200" dirty="0"/>
          </a:p>
        </p:txBody>
      </p:sp>
      <p:sp>
        <p:nvSpPr>
          <p:cNvPr id="14" name="TextBox 13"/>
          <p:cNvSpPr txBox="1"/>
          <p:nvPr/>
        </p:nvSpPr>
        <p:spPr>
          <a:xfrm>
            <a:off x="1185026" y="2759840"/>
            <a:ext cx="2548775" cy="523220"/>
          </a:xfrm>
          <a:prstGeom prst="rect">
            <a:avLst/>
          </a:prstGeom>
          <a:noFill/>
          <a:ln>
            <a:solidFill>
              <a:schemeClr val="accent1"/>
            </a:solidFill>
          </a:ln>
        </p:spPr>
        <p:txBody>
          <a:bodyPr wrap="square" rtlCol="0">
            <a:spAutoFit/>
          </a:bodyPr>
          <a:lstStyle/>
          <a:p>
            <a:pPr algn="ctr"/>
            <a:r>
              <a:rPr lang="en-US" altLang="zh-CN" sz="2800" b="1" dirty="0"/>
              <a:t>Authoritarian</a:t>
            </a:r>
            <a:endParaRPr lang="zh-CN" altLang="en-US" sz="2800" b="1" dirty="0"/>
          </a:p>
        </p:txBody>
      </p:sp>
      <p:sp>
        <p:nvSpPr>
          <p:cNvPr id="15" name="TextBox 14"/>
          <p:cNvSpPr txBox="1"/>
          <p:nvPr/>
        </p:nvSpPr>
        <p:spPr>
          <a:xfrm>
            <a:off x="4191000" y="4868985"/>
            <a:ext cx="2362200" cy="523220"/>
          </a:xfrm>
          <a:prstGeom prst="rect">
            <a:avLst/>
          </a:prstGeom>
          <a:noFill/>
          <a:ln>
            <a:solidFill>
              <a:schemeClr val="accent1"/>
            </a:solidFill>
          </a:ln>
        </p:spPr>
        <p:txBody>
          <a:bodyPr wrap="square" rtlCol="0">
            <a:spAutoFit/>
          </a:bodyPr>
          <a:lstStyle/>
          <a:p>
            <a:pPr algn="ctr"/>
            <a:r>
              <a:rPr lang="en-US" altLang="zh-CN" sz="2800" b="1" dirty="0"/>
              <a:t>Permissive</a:t>
            </a:r>
            <a:endParaRPr lang="zh-CN" altLang="en-US" sz="2800" b="1" dirty="0"/>
          </a:p>
        </p:txBody>
      </p:sp>
      <p:sp>
        <p:nvSpPr>
          <p:cNvPr id="16" name="TextBox 15"/>
          <p:cNvSpPr txBox="1"/>
          <p:nvPr/>
        </p:nvSpPr>
        <p:spPr>
          <a:xfrm>
            <a:off x="1402862" y="4886980"/>
            <a:ext cx="2362200" cy="523220"/>
          </a:xfrm>
          <a:prstGeom prst="rect">
            <a:avLst/>
          </a:prstGeom>
          <a:noFill/>
          <a:ln>
            <a:solidFill>
              <a:schemeClr val="accent1"/>
            </a:solidFill>
          </a:ln>
        </p:spPr>
        <p:txBody>
          <a:bodyPr wrap="square" rtlCol="0">
            <a:spAutoFit/>
          </a:bodyPr>
          <a:lstStyle/>
          <a:p>
            <a:pPr algn="ctr"/>
            <a:r>
              <a:rPr lang="en-US" altLang="zh-CN" sz="2800" b="1" dirty="0"/>
              <a:t>Uninvolved</a:t>
            </a:r>
            <a:endParaRPr lang="zh-CN" altLang="en-US" sz="2800" b="1" dirty="0"/>
          </a:p>
        </p:txBody>
      </p:sp>
      <p:sp>
        <p:nvSpPr>
          <p:cNvPr id="17" name="TextBox 16"/>
          <p:cNvSpPr txBox="1"/>
          <p:nvPr/>
        </p:nvSpPr>
        <p:spPr>
          <a:xfrm>
            <a:off x="4191000" y="2747108"/>
            <a:ext cx="2514600" cy="523220"/>
          </a:xfrm>
          <a:prstGeom prst="rect">
            <a:avLst/>
          </a:prstGeom>
          <a:noFill/>
          <a:ln>
            <a:solidFill>
              <a:schemeClr val="accent1"/>
            </a:solidFill>
          </a:ln>
        </p:spPr>
        <p:txBody>
          <a:bodyPr wrap="square" rtlCol="0">
            <a:spAutoFit/>
          </a:bodyPr>
          <a:lstStyle/>
          <a:p>
            <a:pPr algn="ctr"/>
            <a:r>
              <a:rPr lang="en-US" altLang="zh-CN" sz="2800" b="1" dirty="0"/>
              <a:t>Authoritative</a:t>
            </a:r>
            <a:endParaRPr lang="zh-CN" altLang="en-US" sz="2800" b="1" dirty="0"/>
          </a:p>
        </p:txBody>
      </p:sp>
    </p:spTree>
    <p:extLst>
      <p:ext uri="{BB962C8B-B14F-4D97-AF65-F5344CB8AC3E}">
        <p14:creationId xmlns:p14="http://schemas.microsoft.com/office/powerpoint/2010/main" val="2735275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CBD28-6608-5540-814B-05378A7F6271}"/>
              </a:ext>
            </a:extLst>
          </p:cNvPr>
          <p:cNvSpPr>
            <a:spLocks noGrp="1"/>
          </p:cNvSpPr>
          <p:nvPr>
            <p:ph type="title"/>
          </p:nvPr>
        </p:nvSpPr>
        <p:spPr>
          <a:xfrm>
            <a:off x="685800" y="152400"/>
            <a:ext cx="7772400" cy="1609344"/>
          </a:xfrm>
        </p:spPr>
        <p:txBody>
          <a:bodyPr>
            <a:normAutofit/>
          </a:bodyPr>
          <a:lstStyle/>
          <a:p>
            <a:pPr algn="ctr"/>
            <a:r>
              <a:rPr lang="en-US" sz="6600" dirty="0"/>
              <a:t>Trigger Warning</a:t>
            </a:r>
          </a:p>
        </p:txBody>
      </p:sp>
      <p:pic>
        <p:nvPicPr>
          <p:cNvPr id="5" name="Content Placeholder 4">
            <a:extLst>
              <a:ext uri="{FF2B5EF4-FFF2-40B4-BE49-F238E27FC236}">
                <a16:creationId xmlns:a16="http://schemas.microsoft.com/office/drawing/2014/main" id="{420119E7-3033-CA47-B003-3118FB59755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1617" y="1600200"/>
            <a:ext cx="7991166" cy="4260850"/>
          </a:xfrm>
        </p:spPr>
      </p:pic>
    </p:spTree>
    <p:extLst>
      <p:ext uri="{BB962C8B-B14F-4D97-AF65-F5344CB8AC3E}">
        <p14:creationId xmlns:p14="http://schemas.microsoft.com/office/powerpoint/2010/main" val="118548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0539-3EA8-494C-90C9-0F637610B849}"/>
              </a:ext>
            </a:extLst>
          </p:cNvPr>
          <p:cNvSpPr>
            <a:spLocks noGrp="1"/>
          </p:cNvSpPr>
          <p:nvPr>
            <p:ph type="title"/>
          </p:nvPr>
        </p:nvSpPr>
        <p:spPr>
          <a:xfrm>
            <a:off x="685800" y="381000"/>
            <a:ext cx="7772400" cy="1609344"/>
          </a:xfrm>
        </p:spPr>
        <p:txBody>
          <a:bodyPr/>
          <a:lstStyle/>
          <a:p>
            <a:r>
              <a:rPr lang="en-US" dirty="0"/>
              <a:t>Instructions for the Parenting Quiz</a:t>
            </a:r>
          </a:p>
        </p:txBody>
      </p:sp>
      <p:sp>
        <p:nvSpPr>
          <p:cNvPr id="3" name="Content Placeholder 2">
            <a:extLst>
              <a:ext uri="{FF2B5EF4-FFF2-40B4-BE49-F238E27FC236}">
                <a16:creationId xmlns:a16="http://schemas.microsoft.com/office/drawing/2014/main" id="{87B9904E-F08E-8D4C-B2C6-8000A7D12EF0}"/>
              </a:ext>
            </a:extLst>
          </p:cNvPr>
          <p:cNvSpPr>
            <a:spLocks noGrp="1"/>
          </p:cNvSpPr>
          <p:nvPr>
            <p:ph idx="1"/>
          </p:nvPr>
        </p:nvSpPr>
        <p:spPr>
          <a:xfrm>
            <a:off x="685800" y="1676400"/>
            <a:ext cx="7772400" cy="4050792"/>
          </a:xfrm>
        </p:spPr>
        <p:txBody>
          <a:bodyPr>
            <a:noAutofit/>
          </a:bodyPr>
          <a:lstStyle/>
          <a:p>
            <a:r>
              <a:rPr lang="en-US" sz="2400" dirty="0"/>
              <a:t>Please take out a piece of paper and number it from 1 to 4. </a:t>
            </a:r>
          </a:p>
          <a:p>
            <a:r>
              <a:rPr lang="en-US" sz="2400" dirty="0"/>
              <a:t>Watch each clip and write down what parenting style best fits the parent in the clip. </a:t>
            </a:r>
          </a:p>
          <a:p>
            <a:r>
              <a:rPr lang="en-US" sz="2400" dirty="0"/>
              <a:t>Focus on:</a:t>
            </a:r>
          </a:p>
          <a:p>
            <a:pPr lvl="1"/>
            <a:r>
              <a:rPr lang="en-US" sz="2400" dirty="0"/>
              <a:t>How demanding or permissive is this parent?</a:t>
            </a:r>
          </a:p>
          <a:p>
            <a:pPr lvl="1"/>
            <a:r>
              <a:rPr lang="en-US" sz="2400" dirty="0"/>
              <a:t>How warm or rejecting is this parent?</a:t>
            </a:r>
          </a:p>
          <a:p>
            <a:r>
              <a:rPr lang="en-US" sz="2400" dirty="0"/>
              <a:t>Each parenting style can only be used once. </a:t>
            </a:r>
          </a:p>
          <a:p>
            <a:r>
              <a:rPr lang="en-US" sz="2400" dirty="0"/>
              <a:t>After each clip, you will “stomp” your foot to the parenting style you think best fits the parent in the clip. </a:t>
            </a:r>
          </a:p>
        </p:txBody>
      </p:sp>
    </p:spTree>
    <p:extLst>
      <p:ext uri="{BB962C8B-B14F-4D97-AF65-F5344CB8AC3E}">
        <p14:creationId xmlns:p14="http://schemas.microsoft.com/office/powerpoint/2010/main" val="379236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89AB6-24B4-EF4F-BD25-5A229C6B7844}"/>
              </a:ext>
            </a:extLst>
          </p:cNvPr>
          <p:cNvSpPr>
            <a:spLocks noGrp="1"/>
          </p:cNvSpPr>
          <p:nvPr>
            <p:ph type="title"/>
          </p:nvPr>
        </p:nvSpPr>
        <p:spPr>
          <a:xfrm>
            <a:off x="419100" y="478899"/>
            <a:ext cx="8305800" cy="1609344"/>
          </a:xfrm>
        </p:spPr>
        <p:txBody>
          <a:bodyPr>
            <a:normAutofit/>
          </a:bodyPr>
          <a:lstStyle/>
          <a:p>
            <a:pPr algn="ctr"/>
            <a:r>
              <a:rPr lang="en-US" altLang="en-US" sz="7200" dirty="0"/>
              <a:t>Parenting Styles Quiz</a:t>
            </a:r>
            <a:endParaRPr lang="en-US" sz="6000" dirty="0"/>
          </a:p>
        </p:txBody>
      </p:sp>
      <p:sp>
        <p:nvSpPr>
          <p:cNvPr id="5" name="Content Placeholder 4">
            <a:extLst>
              <a:ext uri="{FF2B5EF4-FFF2-40B4-BE49-F238E27FC236}">
                <a16:creationId xmlns:a16="http://schemas.microsoft.com/office/drawing/2014/main" id="{3FDD1C85-A55F-CA40-8229-6A6A876402DD}"/>
              </a:ext>
            </a:extLst>
          </p:cNvPr>
          <p:cNvSpPr>
            <a:spLocks noGrp="1"/>
          </p:cNvSpPr>
          <p:nvPr>
            <p:ph idx="1"/>
          </p:nvPr>
        </p:nvSpPr>
        <p:spPr/>
        <p:txBody>
          <a:bodyPr anchor="ctr">
            <a:normAutofit/>
          </a:bodyPr>
          <a:lstStyle/>
          <a:p>
            <a:pPr marL="0" indent="0" algn="ctr">
              <a:buNone/>
            </a:pPr>
            <a:r>
              <a:rPr lang="en-US" sz="3200" dirty="0">
                <a:hlinkClick r:id="rId3"/>
              </a:rPr>
              <a:t>https://</a:t>
            </a:r>
            <a:r>
              <a:rPr lang="en-US" sz="3200" dirty="0" err="1">
                <a:hlinkClick r:id="rId3"/>
              </a:rPr>
              <a:t>youtu.be</a:t>
            </a:r>
            <a:r>
              <a:rPr lang="en-US" sz="3200" dirty="0">
                <a:hlinkClick r:id="rId3"/>
              </a:rPr>
              <a:t>/Zr7k3z9QdaY</a:t>
            </a:r>
            <a:endParaRPr lang="en-US" sz="3200" dirty="0"/>
          </a:p>
        </p:txBody>
      </p:sp>
    </p:spTree>
    <p:extLst>
      <p:ext uri="{BB962C8B-B14F-4D97-AF65-F5344CB8AC3E}">
        <p14:creationId xmlns:p14="http://schemas.microsoft.com/office/powerpoint/2010/main" val="262383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572000"/>
          </a:xfrm>
        </p:spPr>
        <p:txBody>
          <a:bodyPr>
            <a:normAutofit/>
          </a:bodyPr>
          <a:lstStyle/>
          <a:p>
            <a:pPr marL="114300" indent="0">
              <a:buNone/>
            </a:pPr>
            <a:r>
              <a:rPr lang="en-US" sz="4400" dirty="0">
                <a:solidFill>
                  <a:schemeClr val="tx2"/>
                </a:solidFill>
                <a:latin typeface="Arial" panose="020B0604020202020204" pitchFamily="34" charset="0"/>
                <a:cs typeface="Arial" panose="020B0604020202020204" pitchFamily="34" charset="0"/>
              </a:rPr>
              <a:t>Realize that families cannot be understood apart from the cultural, societal, and political dimensions of their functioning. </a:t>
            </a:r>
          </a:p>
        </p:txBody>
      </p:sp>
      <p:sp>
        <p:nvSpPr>
          <p:cNvPr id="4" name="TextBox 3"/>
          <p:cNvSpPr txBox="1"/>
          <p:nvPr/>
        </p:nvSpPr>
        <p:spPr>
          <a:xfrm>
            <a:off x="3505200" y="6027003"/>
            <a:ext cx="4572000" cy="400110"/>
          </a:xfrm>
          <a:prstGeom prst="rect">
            <a:avLst/>
          </a:prstGeom>
          <a:noFill/>
        </p:spPr>
        <p:txBody>
          <a:bodyPr wrap="square" rtlCol="0">
            <a:spAutoFit/>
          </a:bodyPr>
          <a:lstStyle/>
          <a:p>
            <a:r>
              <a:rPr lang="en-US" sz="2000" dirty="0"/>
              <a:t>Adapted from Sue &amp; Sue, 2012</a:t>
            </a:r>
          </a:p>
        </p:txBody>
      </p:sp>
    </p:spTree>
    <p:extLst>
      <p:ext uri="{BB962C8B-B14F-4D97-AF65-F5344CB8AC3E}">
        <p14:creationId xmlns:p14="http://schemas.microsoft.com/office/powerpoint/2010/main" val="53024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24603-EACD-D940-9DEC-54A3BA4FD2F1}"/>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423CEADB-32D4-2F4F-92E4-C3F56A577379}"/>
              </a:ext>
            </a:extLst>
          </p:cNvPr>
          <p:cNvSpPr>
            <a:spLocks noGrp="1"/>
          </p:cNvSpPr>
          <p:nvPr>
            <p:ph idx="1"/>
          </p:nvPr>
        </p:nvSpPr>
        <p:spPr/>
        <p:txBody>
          <a:bodyPr/>
          <a:lstStyle/>
          <a:p>
            <a:pPr marL="0" indent="0">
              <a:buNone/>
            </a:pPr>
            <a:r>
              <a:rPr lang="en-US" dirty="0"/>
              <a:t>Sue, D. W., &amp; Sue, D. (2012). </a:t>
            </a:r>
            <a:r>
              <a:rPr lang="en-US" i="1" dirty="0"/>
              <a:t>Counseling the culturally diverse: Theory and practice</a:t>
            </a:r>
            <a:r>
              <a:rPr lang="en-US" dirty="0"/>
              <a:t>. John Wiley &amp; Sons.</a:t>
            </a:r>
          </a:p>
        </p:txBody>
      </p:sp>
    </p:spTree>
    <p:extLst>
      <p:ext uri="{BB962C8B-B14F-4D97-AF65-F5344CB8AC3E}">
        <p14:creationId xmlns:p14="http://schemas.microsoft.com/office/powerpoint/2010/main" val="4162121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{068BD40F-EBEC-FE43-AB1F-441BA1C40AFE}tf10001070</Template>
  <TotalTime>2100</TotalTime>
  <Words>419</Words>
  <Application>Microsoft Macintosh PowerPoint</Application>
  <PresentationFormat>On-screen Show (4:3)</PresentationFormat>
  <Paragraphs>43</Paragraphs>
  <Slides>7</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宋体</vt:lpstr>
      <vt:lpstr>Arial</vt:lpstr>
      <vt:lpstr>Calibri</vt:lpstr>
      <vt:lpstr>方正姚体</vt:lpstr>
      <vt:lpstr>Rockwell</vt:lpstr>
      <vt:lpstr>Rockwell Condensed</vt:lpstr>
      <vt:lpstr>Rockwell Extra Bold</vt:lpstr>
      <vt:lpstr>Wingdings</vt:lpstr>
      <vt:lpstr>Wood Type</vt:lpstr>
      <vt:lpstr>Parenting Styles </vt:lpstr>
      <vt:lpstr>Four Main Parenting Styles</vt:lpstr>
      <vt:lpstr>Trigger Warning</vt:lpstr>
      <vt:lpstr>Instructions for the Parenting Quiz</vt:lpstr>
      <vt:lpstr>Parenting Styles Quiz</vt:lpstr>
      <vt:lpstr>PowerPoint Presentation</vt:lpstr>
      <vt:lpstr>References</vt:lpstr>
    </vt:vector>
  </TitlesOfParts>
  <Manager/>
  <Company/>
  <LinksUpToDate>false</LinksUpToDate>
  <SharedDoc>false</SharedDoc>
  <HyperlinkBase/>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Styles Quiz</dc:title>
  <dc:subject/>
  <dc:creator/>
  <cp:keywords/>
  <dc:description/>
  <cp:lastModifiedBy>Amy Medina</cp:lastModifiedBy>
  <cp:revision>57</cp:revision>
  <dcterms:created xsi:type="dcterms:W3CDTF">2017-02-28T02:16:05Z</dcterms:created>
  <dcterms:modified xsi:type="dcterms:W3CDTF">2018-05-23T23:50:38Z</dcterms:modified>
  <cp:category/>
</cp:coreProperties>
</file>