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nicol\Documents\Teach%20of%20Psych%202019\MiniLesson%201\Data%20For%20MiniLesson%20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Memory Errors</a:t>
            </a:r>
            <a:r>
              <a:rPr lang="en-US" sz="2800" baseline="0"/>
              <a:t> Following Drug Use in Adult Men and Women </a:t>
            </a:r>
            <a:endParaRPr lang="en-US" sz="28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Sheet1!$A$18</c:f>
              <c:strCache>
                <c:ptCount val="1"/>
                <c:pt idx="0">
                  <c:v>No Drug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Sheet1!$B$17:$C$17</c:f>
              <c:strCache>
                <c:ptCount val="2"/>
                <c:pt idx="0">
                  <c:v>M</c:v>
                </c:pt>
                <c:pt idx="1">
                  <c:v>F</c:v>
                </c:pt>
              </c:strCache>
            </c:strRef>
          </c:cat>
          <c:val>
            <c:numRef>
              <c:f>Sheet1!$B$18:$C$18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162-482B-AF66-F83298A6398F}"/>
            </c:ext>
          </c:extLst>
        </c:ser>
        <c:ser>
          <c:idx val="1"/>
          <c:order val="1"/>
          <c:tx>
            <c:strRef>
              <c:f>Sheet1!$A$19</c:f>
              <c:strCache>
                <c:ptCount val="1"/>
                <c:pt idx="0">
                  <c:v>Drug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Sheet1!$B$17:$C$17</c:f>
              <c:strCache>
                <c:ptCount val="2"/>
                <c:pt idx="0">
                  <c:v>M</c:v>
                </c:pt>
                <c:pt idx="1">
                  <c:v>F</c:v>
                </c:pt>
              </c:strCache>
            </c:strRef>
          </c:cat>
          <c:val>
            <c:numRef>
              <c:f>Sheet1!$B$19:$C$19</c:f>
              <c:numCache>
                <c:formatCode>General</c:formatCode>
                <c:ptCount val="2"/>
                <c:pt idx="0">
                  <c:v>6</c:v>
                </c:pt>
                <c:pt idx="1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162-482B-AF66-F83298A639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4663951"/>
        <c:axId val="1331248255"/>
      </c:barChart>
      <c:catAx>
        <c:axId val="11746639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dirty="0"/>
                  <a:t>Gender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31248255"/>
        <c:crosses val="autoZero"/>
        <c:auto val="1"/>
        <c:lblAlgn val="ctr"/>
        <c:lblOffset val="100"/>
        <c:noMultiLvlLbl val="0"/>
      </c:catAx>
      <c:valAx>
        <c:axId val="133124825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Memory</a:t>
                </a:r>
                <a:r>
                  <a:rPr lang="en-US" sz="1600" baseline="0"/>
                  <a:t> Errors</a:t>
                </a:r>
                <a:endParaRPr lang="en-US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7466395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4751679423837323"/>
          <c:y val="0.20078615556432811"/>
          <c:w val="0.10784939956328281"/>
          <c:h val="0.1085603230998147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FB740-7A43-48D7-832C-472EA8DE2C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DDDDB-FE65-4E4F-ABC0-95CFDAF44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F4F01-6462-4137-B88D-67A4E765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A57BA-22A4-42CA-9D18-A95AFD936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E7DEF-DA7B-41A5-96CA-DC74D2CB7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8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293ED-BE2C-48FE-9B7D-1E4E71063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98FAD-F1B7-4173-85CF-FE8CE9284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A3114-1C9B-4B4A-806C-78443561F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D1A32-A60F-4FD6-8D28-4B11D3B37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729C7-A28E-4E36-9A63-03DB4003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72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004CCB-E471-495B-976C-752B68C105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8FC91F-D225-49A2-87D8-F9E1D10F4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6C0E7-E4B9-49FF-9392-77BAE779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802DCF-C551-447F-8310-04AC66F95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B5FD70-5D38-47B3-9AD3-4F010EA6A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4F403-933D-49C0-868B-732C4C1A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0DE42-56A9-484C-BBB5-3427C9640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88B57-CD52-4AD1-BA8F-2F2CA40C6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271CD7-CDAD-445C-A4EA-B0B5E44E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78406B-EA1E-4569-9E3B-C8D17CD3F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9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2C83F-2E4B-45C9-B57A-7548FF7F4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604EAC-6F80-43D3-8864-BE98000EB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DC9673-0419-4611-8D26-C2D12244B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DD14F-DE1F-40DC-A7BC-E2F4F2C5E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75E9-52E4-4A4E-885E-462B3643D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6FA77-4198-4C77-9A38-D125CEB4F7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D3275D-9FE2-4ED5-94DB-EC8D1ED2C1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7077A1-CF75-4EB7-B8B5-1695A04414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872588-417D-47AB-A128-93054B5CA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F96CBE-D633-4C85-B745-0FCE17554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EA198-FDA5-4CF0-BA96-5754AF39B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95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DDB53-F92F-4710-87ED-D0FAD73F2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16F2D-D611-4A74-99AE-BB1A0A2D9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25778-6E1A-457B-9AD0-D3B010679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F2954C-EBB8-4190-B5FB-80DA80253A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36278E-B93D-4E9A-AE06-EE0FDEA860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3220B9-7428-4E60-B34D-AC300D226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F6301C-679E-4868-B8EA-37AD3565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716E8-667E-40D2-81FC-23A26604D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45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D2816-CC15-4DF1-A8EC-2A08A1441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67C83-A93D-40FC-9031-62156152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4785D-33F0-4452-B001-AE639B52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524459-C342-4CC8-948D-4AC9E2B9E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211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4AFBD6-F4C1-4C28-B8B3-D1A3ED709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1D129C-365C-435C-BF80-A453A4AC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549E49-58B5-41DE-B1F2-81237911A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09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7C03-8BD0-47B2-AE13-FEC1802FB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5AFEB-B9F2-420C-BEF7-06F6CD549E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C3EE9-11AB-43BF-833B-6B77211B1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F75781-AE86-45AB-8A8D-23CC40794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592D50-6AE0-478B-9D8B-D031AEBDA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2234E7-595B-4849-903A-BE5F21E0D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56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2301C-ED55-4F62-AEA6-68E996C50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E694D2-84FA-45E7-A3BA-1F98B43CC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F6424B-87ED-4A17-800E-473FA9A97D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F73F5F-4677-464E-978E-97DD1AE01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0BBB0F-8F9A-489F-87C4-9DF6F1D5B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96C75-31E2-469C-90E4-B35C3BFF9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943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93879CE-233B-4FDA-AF45-05BEBF6D76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8D06AB-6332-47F9-A498-9552265FC1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BF288-0677-4577-9937-74445AB29F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9F5A2-43EB-4001-8F6C-DADB8103D6AC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68337A-4807-480C-AED6-CE7E45FAB4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07B92-A7CE-4DFE-BAC2-71990E3988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042DE-EB76-4896-983A-EB92012025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94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A8123-A861-4D8B-928A-51B4EACB8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2387600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Lucida Bright" panose="02040602050505020304" pitchFamily="18" charset="0"/>
              </a:rPr>
              <a:t>Understanding Main Effects and Interactions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58FD6-3A2B-4733-B044-223C814EAC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March 19</a:t>
            </a:r>
            <a:r>
              <a:rPr lang="en-US" baseline="30000" dirty="0"/>
              <a:t>th</a:t>
            </a:r>
            <a:r>
              <a:rPr lang="en-US" dirty="0"/>
              <a:t>, 2019</a:t>
            </a:r>
          </a:p>
          <a:p>
            <a:r>
              <a:rPr lang="en-US" dirty="0"/>
              <a:t>Mini Lesson 1 </a:t>
            </a:r>
          </a:p>
          <a:p>
            <a:r>
              <a:rPr lang="en-US" dirty="0"/>
              <a:t>Katie Papazian &amp; Nicoletta Memos</a:t>
            </a:r>
          </a:p>
        </p:txBody>
      </p:sp>
    </p:spTree>
    <p:extLst>
      <p:ext uri="{BB962C8B-B14F-4D97-AF65-F5344CB8AC3E}">
        <p14:creationId xmlns:p14="http://schemas.microsoft.com/office/powerpoint/2010/main" val="187843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83AAC3-3478-47F4-9067-620FD9EFD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Lucida Bright" panose="02040602050505020304" pitchFamily="18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621EDF-DC2E-4AEE-A434-632D0AA8B2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6044"/>
            <a:ext cx="10515600" cy="4727171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Calculate averages of individual participant data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Identify trends in the data using averages and bar graphs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Interpret bar graphs showing the results of studies including identification of the axes, independent measures, dependent measure(s)</a:t>
            </a:r>
          </a:p>
          <a:p>
            <a:pPr marL="0" indent="0">
              <a:buNone/>
            </a:pPr>
            <a:endParaRPr lang="en-US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3200" dirty="0"/>
              <a:t>Distinguish between </a:t>
            </a:r>
            <a:r>
              <a:rPr lang="en-US" sz="3200" b="1" dirty="0"/>
              <a:t>main effects </a:t>
            </a:r>
            <a:r>
              <a:rPr lang="en-US" sz="3200" dirty="0"/>
              <a:t>and </a:t>
            </a:r>
            <a:r>
              <a:rPr lang="en-US" sz="3200" b="1" dirty="0"/>
              <a:t>interactions </a:t>
            </a:r>
            <a:r>
              <a:rPr lang="en-US" sz="3200" dirty="0"/>
              <a:t>in bar graphs of data</a:t>
            </a:r>
            <a:endParaRPr lang="en-US" sz="3200" b="1" dirty="0"/>
          </a:p>
          <a:p>
            <a:pPr>
              <a:buFont typeface="Wingdings" panose="05000000000000000000" pitchFamily="2" charset="2"/>
              <a:buChar char="ü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959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77131-146E-4915-A264-D7D2C01ADC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Lucida Bright" panose="02040602050505020304" pitchFamily="18" charset="0"/>
              </a:rPr>
              <a:t>Key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60DC06-86D5-4E68-BD65-DE5C3C0C0D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a </a:t>
            </a:r>
            <a:r>
              <a:rPr lang="en-US" b="1" dirty="0"/>
              <a:t>main effect</a:t>
            </a:r>
            <a:r>
              <a:rPr lang="en-US" dirty="0"/>
              <a:t>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Effect of a single Independent variable (IV) on a Dependent variable (DV)</a:t>
            </a:r>
          </a:p>
          <a:p>
            <a:pPr marL="0" indent="0">
              <a:buNone/>
            </a:pPr>
            <a:r>
              <a:rPr lang="en-US" dirty="0"/>
              <a:t>What is an </a:t>
            </a:r>
            <a:r>
              <a:rPr lang="en-US" b="1" dirty="0"/>
              <a:t>interaction?</a:t>
            </a:r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dirty="0"/>
              <a:t>Effect of one IV depends on the level of the second IV</a:t>
            </a:r>
          </a:p>
          <a:p>
            <a:pPr marL="0" indent="0" algn="ctr">
              <a:buNone/>
            </a:pPr>
            <a:r>
              <a:rPr lang="en-US" dirty="0"/>
              <a:t>(Both IV’s combined produce a </a:t>
            </a:r>
            <a:r>
              <a:rPr lang="en-US" i="1" dirty="0"/>
              <a:t>different effect </a:t>
            </a:r>
            <a:r>
              <a:rPr lang="en-US" dirty="0"/>
              <a:t>than the IV’s alone)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9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B280AEE-FC90-41E4-B9C3-AB0C03EE595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2183831"/>
              </p:ext>
            </p:extLst>
          </p:nvPr>
        </p:nvGraphicFramePr>
        <p:xfrm>
          <a:off x="1543397" y="465210"/>
          <a:ext cx="9105206" cy="5927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20408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04736-E033-4EA4-87F1-2343F1B47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Lucida Bright" panose="02040602050505020304" pitchFamily="18" charset="0"/>
              </a:rPr>
              <a:t>Questions to Consider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C9318-6D48-4F1F-AFD9-039D3B12E0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How does sample size affect results? 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How </a:t>
            </a:r>
            <a:r>
              <a:rPr lang="en-US" i="1" dirty="0"/>
              <a:t>powerful </a:t>
            </a:r>
            <a:r>
              <a:rPr lang="en-US" dirty="0"/>
              <a:t>do you think our results are?</a:t>
            </a:r>
            <a:endParaRPr lang="en-US" i="1" dirty="0"/>
          </a:p>
          <a:p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Do you think the results from our example can be generalized to a larger population? Why or why not?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49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174</Words>
  <Application>Microsoft Office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Lucida Bright</vt:lpstr>
      <vt:lpstr>Wingdings</vt:lpstr>
      <vt:lpstr>Office Theme</vt:lpstr>
      <vt:lpstr>Understanding Main Effects and Interactions</vt:lpstr>
      <vt:lpstr>Objectives</vt:lpstr>
      <vt:lpstr>Key Terminology</vt:lpstr>
      <vt:lpstr>PowerPoint Presentation</vt:lpstr>
      <vt:lpstr>Questions to Consider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Analysis: Main Effects and Interactions</dc:title>
  <dc:creator>Nicoletta Memos</dc:creator>
  <cp:lastModifiedBy>Nicoletta Memos</cp:lastModifiedBy>
  <cp:revision>12</cp:revision>
  <dcterms:created xsi:type="dcterms:W3CDTF">2019-03-19T23:16:00Z</dcterms:created>
  <dcterms:modified xsi:type="dcterms:W3CDTF">2019-05-20T00:14:42Z</dcterms:modified>
</cp:coreProperties>
</file>