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ajGrk_z2ITNSi_5yVtuOjPY1PB9nhKro2oD5bqsHuc4/edit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88c0be2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88c0be2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scripts, activity description details, and supplemental questions, please see the </a:t>
            </a:r>
            <a:r>
              <a:rPr lang="en" u="sng">
                <a:solidFill>
                  <a:schemeClr val="hlink"/>
                </a:solidFill>
                <a:hlinkClick r:id="rId2"/>
              </a:rPr>
              <a:t>full lesson plan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c819a91526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2c819a91526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2c819a91526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d272ddbccd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2d272ddbccd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d272ddbccd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d272ddbccd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2d272ddbccd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2d272ddbccd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d272ddbccd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2d272ddbccd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2d272ddbccd_0_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d272ddbccd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2d272ddbccd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2d272ddbccd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d272ddbccd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2d272ddbccd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2d272ddbccd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d272ddbccd_0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2d272ddbccd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2d272ddbccd_0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c88c0be281_0_7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2c88c0be281_0_7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c88c0be281_0_7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c88c0be281_0_8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2c88c0be281_0_8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5" name="Google Shape;415;g2c88c0be281_0_8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d272ddbccd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2d272ddbccd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2d272ddbccd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272ddbc2c_1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d272ddbc2c_1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d272ddbc2c_1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c88c0be28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2c88c0be28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2c88c0be281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d272ddbccd_0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2d272ddbccd_0_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2d272ddbccd_0_3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d272ddbccd_0_5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g2d272ddbccd_0_5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2d272ddbccd_0_5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d272ddbccd_0_4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g2d272ddbccd_0_4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2d272ddbccd_0_4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d272ddbccd_0_4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g2d272ddbccd_0_4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2d272ddbccd_0_4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ff622bbd76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g1ff622bbd76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1ff622bbd76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d272ddbccd_0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g2d272ddbccd_0_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2d272ddbccd_0_3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d272ddbccd_0_4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2" name="Google Shape;572;g2d272ddbccd_0_4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g2d272ddbccd_0_4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d272ddbccd_0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g2d272ddbccd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g2d272ddbccd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d272ddbccd_0_4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3" name="Google Shape;593;g2d272ddbccd_0_4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2d272ddbccd_0_4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847e9d8f5_1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2c847e9d8f5_1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2c847e9d8f5_1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d272ddbccd_0_3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g2d272ddbccd_0_3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g2d272ddbccd_0_3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d272ddbccd_0_4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g2d272ddbccd_0_4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2d272ddbccd_0_4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d272ddbccd_0_5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g2d272ddbccd_0_5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2d272ddbccd_0_5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1ff622bbd7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1ff622bbd7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272ddbccd_0_2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2d272ddbccd_0_2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d272ddbccd_0_2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d272ddbccd_0_2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2d272ddbccd_0_2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d272ddbccd_0_2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db6ea0d326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2db6ea0d326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db6ea0d326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d272ddbccd_0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2d272ddbccd_0_3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d272ddbccd_0_3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d272ddbccd_0_3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d272ddbccd_0_3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d272ddbccd_0_3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272ddbccd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2d272ddbccd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d272ddbccd_0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-13500"/>
            <a:ext cx="9144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Background pattern&#10;&#10;Description automatically generated" id="63" name="Google Shape;63;p14"/>
          <p:cNvPicPr preferRelativeResize="0"/>
          <p:nvPr/>
        </p:nvPicPr>
        <p:blipFill rotWithShape="1">
          <a:blip r:embed="rId2">
            <a:alphaModFix amt="80000"/>
          </a:blip>
          <a:srcRect b="2521" l="3087" r="7170" t="7735"/>
          <a:stretch/>
        </p:blipFill>
        <p:spPr>
          <a:xfrm>
            <a:off x="278450" y="263750"/>
            <a:ext cx="8587201" cy="461609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2">
  <p:cSld name="BLANK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0" y="-13500"/>
            <a:ext cx="9144000" cy="51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Background pattern&#10;&#10;Description automatically generated" id="67" name="Google Shape;67;p15"/>
          <p:cNvPicPr preferRelativeResize="0"/>
          <p:nvPr/>
        </p:nvPicPr>
        <p:blipFill rotWithShape="1">
          <a:blip r:embed="rId2">
            <a:alphaModFix amt="80000"/>
          </a:blip>
          <a:srcRect b="2521" l="3087" r="7170" t="7735"/>
          <a:stretch/>
        </p:blipFill>
        <p:spPr>
          <a:xfrm>
            <a:off x="278450" y="263750"/>
            <a:ext cx="8587201" cy="461609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>
  <p:cSld name="BLANK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/>
          <p:nvPr/>
        </p:nvSpPr>
        <p:spPr>
          <a:xfrm>
            <a:off x="0" y="-135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Background pattern&#10;&#10;Description automatically generated" id="71" name="Google Shape;71;p16"/>
          <p:cNvPicPr preferRelativeResize="0"/>
          <p:nvPr/>
        </p:nvPicPr>
        <p:blipFill rotWithShape="1">
          <a:blip r:embed="rId2">
            <a:alphaModFix amt="90000"/>
          </a:blip>
          <a:srcRect b="0" l="4761" r="0" t="4761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0" y="-135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Background pattern&#10;&#10;Description automatically generated" id="75" name="Google Shape;75;p17"/>
          <p:cNvPicPr preferRelativeResize="0"/>
          <p:nvPr/>
        </p:nvPicPr>
        <p:blipFill rotWithShape="1">
          <a:blip r:embed="rId2">
            <a:alphaModFix amt="90000"/>
          </a:blip>
          <a:srcRect b="0" l="4761" r="0" t="4761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/>
          <p:nvPr/>
        </p:nvSpPr>
        <p:spPr>
          <a:xfrm>
            <a:off x="278450" y="263740"/>
            <a:ext cx="8587200" cy="4616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0" y="-135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Background pattern&#10;&#10;Description automatically generated" id="80" name="Google Shape;80;p18"/>
          <p:cNvPicPr preferRelativeResize="0"/>
          <p:nvPr/>
        </p:nvPicPr>
        <p:blipFill rotWithShape="1">
          <a:blip r:embed="rId2">
            <a:alphaModFix amt="90000"/>
          </a:blip>
          <a:srcRect b="0" l="4761" r="0" t="4761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278450" y="263740"/>
            <a:ext cx="8587200" cy="4616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0" y="-135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Background pattern&#10;&#10;Description automatically generated" id="85" name="Google Shape;85;p19"/>
          <p:cNvPicPr preferRelativeResize="0"/>
          <p:nvPr/>
        </p:nvPicPr>
        <p:blipFill rotWithShape="1">
          <a:blip r:embed="rId2">
            <a:alphaModFix amt="90000"/>
          </a:blip>
          <a:srcRect b="0" l="4761" r="0" t="4761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/>
          <p:nvPr/>
        </p:nvSpPr>
        <p:spPr>
          <a:xfrm>
            <a:off x="278450" y="263740"/>
            <a:ext cx="8587200" cy="461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2">
  <p:cSld name="Blank_1_1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0" y="-135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Background pattern&#10;&#10;Description automatically generated" id="90" name="Google Shape;90;p20"/>
          <p:cNvPicPr preferRelativeResize="0"/>
          <p:nvPr/>
        </p:nvPicPr>
        <p:blipFill rotWithShape="1">
          <a:blip r:embed="rId2">
            <a:alphaModFix amt="90000"/>
          </a:blip>
          <a:srcRect b="0" l="4761" r="0" t="4761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/>
          <p:nvPr/>
        </p:nvSpPr>
        <p:spPr>
          <a:xfrm rot="-5400000">
            <a:off x="-736850" y="1632300"/>
            <a:ext cx="3285600" cy="903000"/>
          </a:xfrm>
          <a:prstGeom prst="roundRect">
            <a:avLst>
              <a:gd fmla="val 50000" name="adj"/>
            </a:avLst>
          </a:prstGeom>
          <a:solidFill>
            <a:srgbClr val="FFFFFF">
              <a:alpha val="50000"/>
            </a:srgbClr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133" y="690547"/>
            <a:ext cx="518099" cy="51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791" y="1467367"/>
            <a:ext cx="518099" cy="51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278" y="2247333"/>
            <a:ext cx="518099" cy="51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5400000">
            <a:off x="646873" y="2978211"/>
            <a:ext cx="518099" cy="51811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/>
          <p:nvPr/>
        </p:nvSpPr>
        <p:spPr>
          <a:xfrm>
            <a:off x="1964300" y="618250"/>
            <a:ext cx="6725100" cy="4077900"/>
          </a:xfrm>
          <a:prstGeom prst="rect">
            <a:avLst/>
          </a:prstGeom>
          <a:solidFill>
            <a:srgbClr val="000000">
              <a:alpha val="60000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1811900" y="441000"/>
            <a:ext cx="6725100" cy="4095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">
  <p:cSld name="Blank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0" y="-1350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Background pattern&#10;&#10;Description automatically generated" id="101" name="Google Shape;101;p21"/>
          <p:cNvPicPr preferRelativeResize="0"/>
          <p:nvPr/>
        </p:nvPicPr>
        <p:blipFill rotWithShape="1">
          <a:blip r:embed="rId2">
            <a:alphaModFix amt="90000"/>
          </a:blip>
          <a:srcRect b="0" l="4761" r="0" t="4761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/>
          <p:nvPr/>
        </p:nvSpPr>
        <p:spPr>
          <a:xfrm>
            <a:off x="278450" y="263740"/>
            <a:ext cx="8587200" cy="46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oogle Shape;105;p22"/>
          <p:cNvCxnSpPr/>
          <p:nvPr/>
        </p:nvCxnSpPr>
        <p:spPr>
          <a:xfrm>
            <a:off x="259355" y="182246"/>
            <a:ext cx="86433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22"/>
          <p:cNvCxnSpPr/>
          <p:nvPr/>
        </p:nvCxnSpPr>
        <p:spPr>
          <a:xfrm>
            <a:off x="259355" y="182246"/>
            <a:ext cx="864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22"/>
          <p:cNvCxnSpPr/>
          <p:nvPr/>
        </p:nvCxnSpPr>
        <p:spPr>
          <a:xfrm>
            <a:off x="259355" y="408664"/>
            <a:ext cx="864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22"/>
          <p:cNvSpPr txBox="1"/>
          <p:nvPr/>
        </p:nvSpPr>
        <p:spPr>
          <a:xfrm>
            <a:off x="7560734" y="187840"/>
            <a:ext cx="6942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r>
              <a:rPr i="0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/2</a:t>
            </a:r>
            <a:r>
              <a:rPr lang="en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  <a:r>
              <a:rPr i="0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/23</a:t>
            </a:r>
            <a:endParaRPr i="0" sz="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223685" y="196779"/>
            <a:ext cx="467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CREATIVITY RESEARCH NETWORK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8617390" y="187840"/>
            <a:ext cx="351300" cy="2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i="0" sz="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16" name="Google Shape;116;p2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/>
          <p:nvPr>
            <p:ph type="title"/>
          </p:nvPr>
        </p:nvSpPr>
        <p:spPr>
          <a:xfrm>
            <a:off x="628650" y="-2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5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2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27"/>
          <p:cNvCxnSpPr/>
          <p:nvPr/>
        </p:nvCxnSpPr>
        <p:spPr>
          <a:xfrm>
            <a:off x="480060" y="4649744"/>
            <a:ext cx="8422500" cy="0"/>
          </a:xfrm>
          <a:prstGeom prst="straightConnector1">
            <a:avLst/>
          </a:prstGeom>
          <a:noFill/>
          <a:ln cap="flat" cmpd="sng" w="1905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" name="Google Shape;136;p27"/>
          <p:cNvCxnSpPr/>
          <p:nvPr/>
        </p:nvCxnSpPr>
        <p:spPr>
          <a:xfrm flipH="1" rot="10800000">
            <a:off x="480060" y="2571778"/>
            <a:ext cx="8422500" cy="5700"/>
          </a:xfrm>
          <a:prstGeom prst="straightConnector1">
            <a:avLst/>
          </a:prstGeom>
          <a:noFill/>
          <a:ln cap="flat" cmpd="sng" w="1905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27"/>
          <p:cNvCxnSpPr/>
          <p:nvPr/>
        </p:nvCxnSpPr>
        <p:spPr>
          <a:xfrm>
            <a:off x="480060" y="651510"/>
            <a:ext cx="8422500" cy="0"/>
          </a:xfrm>
          <a:prstGeom prst="straightConnector1">
            <a:avLst/>
          </a:prstGeom>
          <a:noFill/>
          <a:ln cap="flat" cmpd="sng" w="1905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27"/>
          <p:cNvCxnSpPr/>
          <p:nvPr/>
        </p:nvCxnSpPr>
        <p:spPr>
          <a:xfrm>
            <a:off x="480060" y="426499"/>
            <a:ext cx="0" cy="4223100"/>
          </a:xfrm>
          <a:prstGeom prst="straightConnector1">
            <a:avLst/>
          </a:prstGeom>
          <a:noFill/>
          <a:ln cap="flat" cmpd="sng" w="1905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27"/>
          <p:cNvCxnSpPr/>
          <p:nvPr/>
        </p:nvCxnSpPr>
        <p:spPr>
          <a:xfrm>
            <a:off x="8910233" y="426499"/>
            <a:ext cx="0" cy="4302000"/>
          </a:xfrm>
          <a:prstGeom prst="straightConnector1">
            <a:avLst/>
          </a:prstGeom>
          <a:noFill/>
          <a:ln cap="flat" cmpd="sng" w="1905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27"/>
          <p:cNvCxnSpPr/>
          <p:nvPr/>
        </p:nvCxnSpPr>
        <p:spPr>
          <a:xfrm>
            <a:off x="264523" y="426499"/>
            <a:ext cx="0" cy="4223100"/>
          </a:xfrm>
          <a:prstGeom prst="straightConnector1">
            <a:avLst/>
          </a:prstGeom>
          <a:noFill/>
          <a:ln cap="flat" cmpd="sng" w="19050">
            <a:solidFill>
              <a:srgbClr val="FEE5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45" name="Google Shape;145;p28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1" name="Google Shape;151;p29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8650" y="-2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5" name="Google Shape;165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9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51" name="Google Shape;51;p13"/>
          <p:cNvPicPr preferRelativeResize="0"/>
          <p:nvPr/>
        </p:nvPicPr>
        <p:blipFill rotWithShape="1">
          <a:blip r:embed="rId1">
            <a:alphaModFix amt="80000"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90525" y="106679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"/>
              <a:buChar char="•"/>
              <a:defRPr i="0" sz="24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nter"/>
              <a:buChar char="•"/>
              <a:defRPr i="0" sz="21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•"/>
              <a:defRPr i="0" sz="18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i="0" sz="1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i="0" sz="1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i="0" sz="1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i="0" sz="1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Inter"/>
              <a:buChar char="•"/>
              <a:defRPr i="0" sz="1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700"/>
              <a:buFont typeface="Inter"/>
              <a:buChar char="•"/>
              <a:defRPr i="0" sz="17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85724" y="85725"/>
            <a:ext cx="8972700" cy="497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628650" y="156236"/>
            <a:ext cx="78867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41410" y="4731386"/>
            <a:ext cx="60579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Inter"/>
              <a:buNone/>
            </a:pPr>
            <a:r>
              <a:rPr lang="en" sz="600">
                <a:latin typeface="Inter"/>
                <a:ea typeface="Inter"/>
                <a:cs typeface="Inter"/>
                <a:sym typeface="Inter"/>
              </a:rPr>
              <a:t>CRN: Curious Minds Reading Club</a:t>
            </a:r>
            <a:endParaRPr sz="1100"/>
          </a:p>
        </p:txBody>
      </p:sp>
      <p:sp>
        <p:nvSpPr>
          <p:cNvPr id="56" name="Google Shape;56;p13"/>
          <p:cNvSpPr txBox="1"/>
          <p:nvPr/>
        </p:nvSpPr>
        <p:spPr>
          <a:xfrm>
            <a:off x="8385568" y="4718675"/>
            <a:ext cx="6153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-12675" y="-1202"/>
            <a:ext cx="9144000" cy="6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Background pattern&#10;&#10;Description automatically generated" id="58" name="Google Shape;58;p13"/>
          <p:cNvPicPr preferRelativeResize="0"/>
          <p:nvPr/>
        </p:nvPicPr>
        <p:blipFill rotWithShape="1">
          <a:blip r:embed="rId1">
            <a:alphaModFix amt="80000"/>
          </a:blip>
          <a:srcRect b="86666" l="0" r="0" t="0"/>
          <a:stretch/>
        </p:blipFill>
        <p:spPr>
          <a:xfrm>
            <a:off x="0" y="0"/>
            <a:ext cx="9144000" cy="6857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>
            <p:ph type="title"/>
          </p:nvPr>
        </p:nvSpPr>
        <p:spPr>
          <a:xfrm>
            <a:off x="628650" y="-2"/>
            <a:ext cx="78867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Inter"/>
              <a:buNone/>
              <a:defRPr i="0" sz="2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nter"/>
              <a:buNone/>
              <a:defRPr sz="2600">
                <a:latin typeface="Inter"/>
                <a:ea typeface="Inter"/>
                <a:cs typeface="Inter"/>
                <a:sym typeface="Int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nter"/>
              <a:buNone/>
              <a:defRPr sz="2600">
                <a:latin typeface="Inter"/>
                <a:ea typeface="Inter"/>
                <a:cs typeface="Inter"/>
                <a:sym typeface="Int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nter"/>
              <a:buNone/>
              <a:defRPr sz="2600">
                <a:latin typeface="Inter"/>
                <a:ea typeface="Inter"/>
                <a:cs typeface="Inter"/>
                <a:sym typeface="Int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nter"/>
              <a:buNone/>
              <a:defRPr sz="2600">
                <a:latin typeface="Inter"/>
                <a:ea typeface="Inter"/>
                <a:cs typeface="Inter"/>
                <a:sym typeface="Int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nter"/>
              <a:buNone/>
              <a:defRPr sz="2600">
                <a:latin typeface="Inter"/>
                <a:ea typeface="Inter"/>
                <a:cs typeface="Inter"/>
                <a:sym typeface="Int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nter"/>
              <a:buNone/>
              <a:defRPr sz="2600">
                <a:latin typeface="Inter"/>
                <a:ea typeface="Inter"/>
                <a:cs typeface="Inter"/>
                <a:sym typeface="Int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nter"/>
              <a:buNone/>
              <a:defRPr sz="2600">
                <a:latin typeface="Inter"/>
                <a:ea typeface="Inter"/>
                <a:cs typeface="Inter"/>
                <a:sym typeface="Int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Inter"/>
              <a:buNone/>
              <a:defRPr sz="26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hyperlink" Target="https://www.youtube.com/watch?v=Uew5BbvmLks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ollev.com/kailesmith025" TargetMode="External"/><Relationship Id="rId4" Type="http://schemas.openxmlformats.org/officeDocument/2006/relationships/hyperlink" Target="https://pollev.com/kailesmith025" TargetMode="External"/><Relationship Id="rId5" Type="http://schemas.openxmlformats.org/officeDocument/2006/relationships/hyperlink" Target="https://pollev.com/kailesmith025" TargetMode="External"/><Relationship Id="rId6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youtube.com/watch?v=vzKryaN44ss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gif"/><Relationship Id="rId4" Type="http://schemas.openxmlformats.org/officeDocument/2006/relationships/image" Target="../media/image21.png"/><Relationship Id="rId5" Type="http://schemas.openxmlformats.org/officeDocument/2006/relationships/image" Target="../media/image18.gif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pollev.com/kailesmith025" TargetMode="External"/><Relationship Id="rId4" Type="http://schemas.openxmlformats.org/officeDocument/2006/relationships/hyperlink" Target="https://pollev.com/kailesmith025" TargetMode="External"/><Relationship Id="rId5" Type="http://schemas.openxmlformats.org/officeDocument/2006/relationships/hyperlink" Target="https://pollev.com/kailesmith025" TargetMode="External"/><Relationship Id="rId6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ollev.com/kailesmith025" TargetMode="External"/><Relationship Id="rId4" Type="http://schemas.openxmlformats.org/officeDocument/2006/relationships/hyperlink" Target="https://pollev.com/kailesmith025" TargetMode="External"/><Relationship Id="rId5" Type="http://schemas.openxmlformats.org/officeDocument/2006/relationships/hyperlink" Target="https://pollev.com/kailesmith025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 rotWithShape="1">
          <a:blip r:embed="rId3">
            <a:alphaModFix/>
          </a:blip>
          <a:srcRect b="26340" l="6947" r="6964" t="2634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2"/>
          <p:cNvSpPr/>
          <p:nvPr/>
        </p:nvSpPr>
        <p:spPr>
          <a:xfrm>
            <a:off x="4187550" y="2076075"/>
            <a:ext cx="768900" cy="768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8512" y="1667050"/>
            <a:ext cx="1626975" cy="9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2"/>
          <p:cNvSpPr/>
          <p:nvPr/>
        </p:nvSpPr>
        <p:spPr>
          <a:xfrm rot="10800000">
            <a:off x="4411350" y="2415087"/>
            <a:ext cx="321300" cy="321300"/>
          </a:xfrm>
          <a:prstGeom prst="arc">
            <a:avLst>
              <a:gd fmla="val 11994087" name="adj1"/>
              <a:gd fmla="val 20326111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2"/>
          <p:cNvSpPr/>
          <p:nvPr/>
        </p:nvSpPr>
        <p:spPr>
          <a:xfrm>
            <a:off x="1868250" y="304800"/>
            <a:ext cx="5418600" cy="602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/>
          <p:nvPr/>
        </p:nvSpPr>
        <p:spPr>
          <a:xfrm>
            <a:off x="1868250" y="4081826"/>
            <a:ext cx="5418600" cy="6024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2"/>
          <p:cNvSpPr txBox="1"/>
          <p:nvPr/>
        </p:nvSpPr>
        <p:spPr>
          <a:xfrm>
            <a:off x="0" y="324051"/>
            <a:ext cx="91440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Intro to Psych: Week 5 </a:t>
            </a:r>
            <a:endParaRPr sz="3400"/>
          </a:p>
        </p:txBody>
      </p:sp>
      <p:sp>
        <p:nvSpPr>
          <p:cNvPr id="179" name="Google Shape;179;p32"/>
          <p:cNvSpPr txBox="1"/>
          <p:nvPr/>
        </p:nvSpPr>
        <p:spPr>
          <a:xfrm>
            <a:off x="0" y="4112938"/>
            <a:ext cx="9144000" cy="9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Emotions &amp; Mindfulness</a:t>
            </a:r>
            <a:endParaRPr sz="3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1"/>
          <p:cNvSpPr txBox="1"/>
          <p:nvPr/>
        </p:nvSpPr>
        <p:spPr>
          <a:xfrm>
            <a:off x="373750" y="4522300"/>
            <a:ext cx="377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Self-assessment manikin: Bradley, 1994</a:t>
            </a: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sz="80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5" name="Google Shape;295;p41"/>
          <p:cNvSpPr txBox="1"/>
          <p:nvPr/>
        </p:nvSpPr>
        <p:spPr>
          <a:xfrm>
            <a:off x="476274" y="382275"/>
            <a:ext cx="81816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Emotion </a:t>
            </a:r>
            <a:r>
              <a:rPr lang="en" sz="3600" u="sng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Valence</a:t>
            </a:r>
            <a: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b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NEGATIVE – POSITIVE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sz="2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96" name="Google Shape;296;p41"/>
          <p:cNvCxnSpPr/>
          <p:nvPr/>
        </p:nvCxnSpPr>
        <p:spPr>
          <a:xfrm flipH="1" rot="10800000">
            <a:off x="2110025" y="3733200"/>
            <a:ext cx="5143500" cy="16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297" name="Google Shape;297;p41"/>
          <p:cNvSpPr txBox="1"/>
          <p:nvPr/>
        </p:nvSpPr>
        <p:spPr>
          <a:xfrm>
            <a:off x="7389100" y="3243323"/>
            <a:ext cx="12738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98" name="Google Shape;298;p41"/>
          <p:cNvSpPr txBox="1"/>
          <p:nvPr/>
        </p:nvSpPr>
        <p:spPr>
          <a:xfrm>
            <a:off x="449950" y="3243325"/>
            <a:ext cx="15174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Unpleasant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3">
            <a:alphaModFix/>
          </a:blip>
          <a:srcRect b="67736" l="0" r="0" t="5663"/>
          <a:stretch/>
        </p:blipFill>
        <p:spPr>
          <a:xfrm>
            <a:off x="509825" y="2094749"/>
            <a:ext cx="8098976" cy="121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0" name="Google Shape;300;p41"/>
          <p:cNvCxnSpPr/>
          <p:nvPr/>
        </p:nvCxnSpPr>
        <p:spPr>
          <a:xfrm>
            <a:off x="281856" y="1612502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" name="Google Shape;301;p41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/>
          <p:nvPr/>
        </p:nvSpPr>
        <p:spPr>
          <a:xfrm>
            <a:off x="476275" y="382275"/>
            <a:ext cx="81816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Emotion </a:t>
            </a:r>
            <a:r>
              <a:rPr lang="en" sz="3600" u="sng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Arousal</a:t>
            </a:r>
            <a: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b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</a:b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(CALM – EXCITED)</a:t>
            </a:r>
            <a:endParaRPr sz="2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308" name="Google Shape;308;p42"/>
          <p:cNvCxnSpPr/>
          <p:nvPr/>
        </p:nvCxnSpPr>
        <p:spPr>
          <a:xfrm flipH="1" rot="10800000">
            <a:off x="2110025" y="3733200"/>
            <a:ext cx="5143500" cy="16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09" name="Google Shape;309;p42"/>
          <p:cNvSpPr txBox="1"/>
          <p:nvPr/>
        </p:nvSpPr>
        <p:spPr>
          <a:xfrm>
            <a:off x="7389100" y="3243323"/>
            <a:ext cx="12738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High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Arousal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449950" y="3243325"/>
            <a:ext cx="15174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Low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Arousal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311" name="Google Shape;311;p42"/>
          <p:cNvPicPr preferRelativeResize="0"/>
          <p:nvPr/>
        </p:nvPicPr>
        <p:blipFill rotWithShape="1">
          <a:blip r:embed="rId3">
            <a:alphaModFix/>
          </a:blip>
          <a:srcRect b="15933" l="0" r="0" t="57466"/>
          <a:stretch/>
        </p:blipFill>
        <p:spPr>
          <a:xfrm>
            <a:off x="509825" y="2086585"/>
            <a:ext cx="8098976" cy="121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42"/>
          <p:cNvCxnSpPr/>
          <p:nvPr/>
        </p:nvCxnSpPr>
        <p:spPr>
          <a:xfrm>
            <a:off x="281856" y="1612502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3" name="Google Shape;313;p42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Google Shape;314;p42"/>
          <p:cNvSpPr txBox="1"/>
          <p:nvPr/>
        </p:nvSpPr>
        <p:spPr>
          <a:xfrm>
            <a:off x="373750" y="4522300"/>
            <a:ext cx="377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(Self-assessment manikin: Bradley, 1994)</a:t>
            </a:r>
            <a:endParaRPr sz="80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/>
          <p:nvPr/>
        </p:nvSpPr>
        <p:spPr>
          <a:xfrm>
            <a:off x="1832450" y="995325"/>
            <a:ext cx="3109800" cy="3109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1" name="Google Shape;321;p43"/>
          <p:cNvSpPr/>
          <p:nvPr/>
        </p:nvSpPr>
        <p:spPr>
          <a:xfrm>
            <a:off x="3612250" y="2097500"/>
            <a:ext cx="277500" cy="23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2" name="Google Shape;322;p43"/>
          <p:cNvSpPr txBox="1"/>
          <p:nvPr/>
        </p:nvSpPr>
        <p:spPr>
          <a:xfrm>
            <a:off x="4958579" y="1947923"/>
            <a:ext cx="12738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23" name="Google Shape;323;p43"/>
          <p:cNvSpPr txBox="1"/>
          <p:nvPr/>
        </p:nvSpPr>
        <p:spPr>
          <a:xfrm>
            <a:off x="297550" y="1947925"/>
            <a:ext cx="15174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Unpleasant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324" name="Google Shape;324;p43"/>
          <p:cNvPicPr preferRelativeResize="0"/>
          <p:nvPr/>
        </p:nvPicPr>
        <p:blipFill rotWithShape="1">
          <a:blip r:embed="rId3">
            <a:alphaModFix/>
          </a:blip>
          <a:srcRect b="67736" l="0" r="0" t="5663"/>
          <a:stretch/>
        </p:blipFill>
        <p:spPr>
          <a:xfrm>
            <a:off x="1865127" y="2334078"/>
            <a:ext cx="3045248" cy="455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3"/>
          <p:cNvSpPr txBox="1"/>
          <p:nvPr/>
        </p:nvSpPr>
        <p:spPr>
          <a:xfrm>
            <a:off x="2094877" y="508268"/>
            <a:ext cx="26931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High Arousal</a:t>
            </a:r>
            <a:endParaRPr sz="1900"/>
          </a:p>
        </p:txBody>
      </p:sp>
      <p:sp>
        <p:nvSpPr>
          <p:cNvPr id="326" name="Google Shape;326;p43"/>
          <p:cNvSpPr txBox="1"/>
          <p:nvPr/>
        </p:nvSpPr>
        <p:spPr>
          <a:xfrm>
            <a:off x="2094877" y="4169213"/>
            <a:ext cx="26931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Low Arousal</a:t>
            </a:r>
            <a:endParaRPr sz="1900"/>
          </a:p>
        </p:txBody>
      </p:sp>
      <p:sp>
        <p:nvSpPr>
          <p:cNvPr id="327" name="Google Shape;327;p43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8" name="Google Shape;328;p43"/>
          <p:cNvSpPr txBox="1"/>
          <p:nvPr/>
        </p:nvSpPr>
        <p:spPr>
          <a:xfrm>
            <a:off x="378307" y="4522300"/>
            <a:ext cx="377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(Affect grid: Russell et al., 1989; Self-assessment manikin: Bradley, 1994)</a:t>
            </a:r>
            <a:endParaRPr sz="80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4"/>
          <p:cNvSpPr/>
          <p:nvPr/>
        </p:nvSpPr>
        <p:spPr>
          <a:xfrm>
            <a:off x="1832450" y="995325"/>
            <a:ext cx="3109800" cy="3109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3612250" y="2097500"/>
            <a:ext cx="277500" cy="236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6" name="Google Shape;336;p44"/>
          <p:cNvSpPr txBox="1"/>
          <p:nvPr/>
        </p:nvSpPr>
        <p:spPr>
          <a:xfrm>
            <a:off x="4958579" y="1947923"/>
            <a:ext cx="12738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37" name="Google Shape;337;p44"/>
          <p:cNvSpPr txBox="1"/>
          <p:nvPr/>
        </p:nvSpPr>
        <p:spPr>
          <a:xfrm>
            <a:off x="297550" y="1947925"/>
            <a:ext cx="15174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Unpleasant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338" name="Google Shape;338;p44"/>
          <p:cNvPicPr preferRelativeResize="0"/>
          <p:nvPr/>
        </p:nvPicPr>
        <p:blipFill rotWithShape="1">
          <a:blip r:embed="rId3">
            <a:alphaModFix/>
          </a:blip>
          <a:srcRect b="67736" l="0" r="0" t="5663"/>
          <a:stretch/>
        </p:blipFill>
        <p:spPr>
          <a:xfrm>
            <a:off x="1865127" y="2334078"/>
            <a:ext cx="3045248" cy="45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4"/>
          <p:cNvPicPr preferRelativeResize="0"/>
          <p:nvPr/>
        </p:nvPicPr>
        <p:blipFill rotWithShape="1">
          <a:blip r:embed="rId3">
            <a:alphaModFix/>
          </a:blip>
          <a:srcRect b="15712" l="0" r="0" t="57687"/>
          <a:stretch/>
        </p:blipFill>
        <p:spPr>
          <a:xfrm rot="-5400000">
            <a:off x="1892136" y="2305850"/>
            <a:ext cx="2989277" cy="4475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4"/>
          <p:cNvSpPr txBox="1"/>
          <p:nvPr/>
        </p:nvSpPr>
        <p:spPr>
          <a:xfrm>
            <a:off x="2094877" y="508268"/>
            <a:ext cx="26931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High Arousal</a:t>
            </a:r>
            <a:endParaRPr sz="1900"/>
          </a:p>
        </p:txBody>
      </p:sp>
      <p:sp>
        <p:nvSpPr>
          <p:cNvPr id="341" name="Google Shape;341;p44"/>
          <p:cNvSpPr txBox="1"/>
          <p:nvPr/>
        </p:nvSpPr>
        <p:spPr>
          <a:xfrm>
            <a:off x="2094877" y="4169213"/>
            <a:ext cx="26931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Low Arousal</a:t>
            </a:r>
            <a:endParaRPr sz="1900"/>
          </a:p>
        </p:txBody>
      </p:sp>
      <p:sp>
        <p:nvSpPr>
          <p:cNvPr id="342" name="Google Shape;342;p44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44"/>
          <p:cNvSpPr txBox="1"/>
          <p:nvPr/>
        </p:nvSpPr>
        <p:spPr>
          <a:xfrm>
            <a:off x="378307" y="4522300"/>
            <a:ext cx="377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(Affect grid: Russell et al., 1989; Self-assessment manikin: Bradley, 1994)</a:t>
            </a:r>
            <a:endParaRPr sz="80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/>
          <p:nvPr/>
        </p:nvSpPr>
        <p:spPr>
          <a:xfrm>
            <a:off x="1832450" y="995325"/>
            <a:ext cx="3109800" cy="3109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0" name="Google Shape;350;p45"/>
          <p:cNvSpPr txBox="1"/>
          <p:nvPr/>
        </p:nvSpPr>
        <p:spPr>
          <a:xfrm>
            <a:off x="4958579" y="1947923"/>
            <a:ext cx="12738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51" name="Google Shape;351;p45"/>
          <p:cNvSpPr txBox="1"/>
          <p:nvPr/>
        </p:nvSpPr>
        <p:spPr>
          <a:xfrm>
            <a:off x="297550" y="1947925"/>
            <a:ext cx="15174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Unpleasant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352" name="Google Shape;352;p45"/>
          <p:cNvCxnSpPr/>
          <p:nvPr/>
        </p:nvCxnSpPr>
        <p:spPr>
          <a:xfrm>
            <a:off x="1865127" y="2579376"/>
            <a:ext cx="304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53" name="Google Shape;353;p45"/>
          <p:cNvCxnSpPr/>
          <p:nvPr/>
        </p:nvCxnSpPr>
        <p:spPr>
          <a:xfrm>
            <a:off x="3454800" y="1067499"/>
            <a:ext cx="0" cy="2989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54" name="Google Shape;354;p45"/>
          <p:cNvSpPr txBox="1"/>
          <p:nvPr/>
        </p:nvSpPr>
        <p:spPr>
          <a:xfrm>
            <a:off x="2094877" y="508268"/>
            <a:ext cx="26931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High Arousal</a:t>
            </a:r>
            <a:endParaRPr sz="1900"/>
          </a:p>
        </p:txBody>
      </p:sp>
      <p:sp>
        <p:nvSpPr>
          <p:cNvPr id="355" name="Google Shape;355;p45"/>
          <p:cNvSpPr txBox="1"/>
          <p:nvPr/>
        </p:nvSpPr>
        <p:spPr>
          <a:xfrm>
            <a:off x="2094877" y="4169213"/>
            <a:ext cx="26931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Low Arousal</a:t>
            </a:r>
            <a:endParaRPr sz="1900"/>
          </a:p>
        </p:txBody>
      </p:sp>
      <p:sp>
        <p:nvSpPr>
          <p:cNvPr id="356" name="Google Shape;356;p45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45"/>
          <p:cNvSpPr txBox="1"/>
          <p:nvPr/>
        </p:nvSpPr>
        <p:spPr>
          <a:xfrm>
            <a:off x="378307" y="4522300"/>
            <a:ext cx="377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(Affect grid: Russell et al., 1989; Self-assessment manikin: Bradley, 1994)</a:t>
            </a:r>
            <a:endParaRPr sz="80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/>
          <p:nvPr/>
        </p:nvSpPr>
        <p:spPr>
          <a:xfrm>
            <a:off x="1832450" y="995325"/>
            <a:ext cx="3109800" cy="3109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4" name="Google Shape;364;p46"/>
          <p:cNvSpPr txBox="1"/>
          <p:nvPr/>
        </p:nvSpPr>
        <p:spPr>
          <a:xfrm>
            <a:off x="4958579" y="1947923"/>
            <a:ext cx="12738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65" name="Google Shape;365;p46"/>
          <p:cNvSpPr txBox="1"/>
          <p:nvPr/>
        </p:nvSpPr>
        <p:spPr>
          <a:xfrm>
            <a:off x="297550" y="1947925"/>
            <a:ext cx="15174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Unpleasant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366" name="Google Shape;366;p46"/>
          <p:cNvCxnSpPr/>
          <p:nvPr/>
        </p:nvCxnSpPr>
        <p:spPr>
          <a:xfrm>
            <a:off x="1865127" y="2579376"/>
            <a:ext cx="304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67" name="Google Shape;367;p46"/>
          <p:cNvCxnSpPr/>
          <p:nvPr/>
        </p:nvCxnSpPr>
        <p:spPr>
          <a:xfrm>
            <a:off x="3454800" y="1067499"/>
            <a:ext cx="0" cy="2989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368" name="Google Shape;368;p46"/>
          <p:cNvSpPr/>
          <p:nvPr/>
        </p:nvSpPr>
        <p:spPr>
          <a:xfrm>
            <a:off x="3629138" y="1823799"/>
            <a:ext cx="470100" cy="446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08584"/>
          </a:solidFill>
          <a:ln cap="flat" cmpd="sng" w="9525">
            <a:solidFill>
              <a:srgbClr val="F0858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369" name="Google Shape;369;p46"/>
          <p:cNvGrpSpPr/>
          <p:nvPr/>
        </p:nvGrpSpPr>
        <p:grpSpPr>
          <a:xfrm>
            <a:off x="6254506" y="1076480"/>
            <a:ext cx="2323731" cy="2650327"/>
            <a:chOff x="5604454" y="1880855"/>
            <a:chExt cx="1138526" cy="1298543"/>
          </a:xfrm>
        </p:grpSpPr>
        <p:pic>
          <p:nvPicPr>
            <p:cNvPr id="370" name="Google Shape;370;p46"/>
            <p:cNvPicPr preferRelativeResize="0"/>
            <p:nvPr/>
          </p:nvPicPr>
          <p:blipFill rotWithShape="1">
            <a:blip r:embed="rId3">
              <a:alphaModFix/>
            </a:blip>
            <a:srcRect b="15216" l="62904" r="23037" t="56298"/>
            <a:stretch/>
          </p:blipFill>
          <p:spPr>
            <a:xfrm>
              <a:off x="5604454" y="1880855"/>
              <a:ext cx="1138526" cy="1298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46"/>
            <p:cNvPicPr preferRelativeResize="0"/>
            <p:nvPr/>
          </p:nvPicPr>
          <p:blipFill rotWithShape="1">
            <a:blip r:embed="rId3">
              <a:alphaModFix/>
            </a:blip>
            <a:srcRect b="85023" l="68055" r="28124" t="8600"/>
            <a:stretch/>
          </p:blipFill>
          <p:spPr>
            <a:xfrm>
              <a:off x="6021625" y="2076250"/>
              <a:ext cx="309351" cy="290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2" name="Google Shape;372;p46"/>
          <p:cNvSpPr txBox="1"/>
          <p:nvPr/>
        </p:nvSpPr>
        <p:spPr>
          <a:xfrm>
            <a:off x="2094877" y="508268"/>
            <a:ext cx="26931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High Arousal</a:t>
            </a:r>
            <a:endParaRPr sz="1900"/>
          </a:p>
        </p:txBody>
      </p:sp>
      <p:sp>
        <p:nvSpPr>
          <p:cNvPr id="373" name="Google Shape;373;p46"/>
          <p:cNvSpPr txBox="1"/>
          <p:nvPr/>
        </p:nvSpPr>
        <p:spPr>
          <a:xfrm>
            <a:off x="2094877" y="4169213"/>
            <a:ext cx="26931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Low Arousal</a:t>
            </a:r>
            <a:endParaRPr sz="1900"/>
          </a:p>
        </p:txBody>
      </p:sp>
      <p:sp>
        <p:nvSpPr>
          <p:cNvPr id="374" name="Google Shape;374;p46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46"/>
          <p:cNvSpPr txBox="1"/>
          <p:nvPr/>
        </p:nvSpPr>
        <p:spPr>
          <a:xfrm>
            <a:off x="378307" y="4522300"/>
            <a:ext cx="377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(Affect grid: Russell et al., 1989; Self-assessment manikin: Bradley, 1994)</a:t>
            </a:r>
            <a:endParaRPr sz="80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/>
          <p:nvPr/>
        </p:nvSpPr>
        <p:spPr>
          <a:xfrm>
            <a:off x="1832450" y="995325"/>
            <a:ext cx="3109800" cy="3109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2" name="Google Shape;382;p47"/>
          <p:cNvSpPr txBox="1"/>
          <p:nvPr/>
        </p:nvSpPr>
        <p:spPr>
          <a:xfrm>
            <a:off x="2094877" y="508268"/>
            <a:ext cx="26931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High Arousal</a:t>
            </a:r>
            <a:endParaRPr sz="1900"/>
          </a:p>
        </p:txBody>
      </p:sp>
      <p:sp>
        <p:nvSpPr>
          <p:cNvPr id="383" name="Google Shape;383;p47"/>
          <p:cNvSpPr txBox="1"/>
          <p:nvPr/>
        </p:nvSpPr>
        <p:spPr>
          <a:xfrm>
            <a:off x="2094877" y="4169213"/>
            <a:ext cx="2693100" cy="4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Low Arousal</a:t>
            </a:r>
            <a:endParaRPr sz="1900"/>
          </a:p>
        </p:txBody>
      </p:sp>
      <p:sp>
        <p:nvSpPr>
          <p:cNvPr id="384" name="Google Shape;384;p47"/>
          <p:cNvSpPr txBox="1"/>
          <p:nvPr/>
        </p:nvSpPr>
        <p:spPr>
          <a:xfrm>
            <a:off x="4958579" y="1947923"/>
            <a:ext cx="12738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385" name="Google Shape;385;p47"/>
          <p:cNvSpPr txBox="1"/>
          <p:nvPr/>
        </p:nvSpPr>
        <p:spPr>
          <a:xfrm>
            <a:off x="297550" y="1947925"/>
            <a:ext cx="1517400" cy="121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Unpleasant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Feelings</a:t>
            </a:r>
            <a:endParaRPr sz="19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cxnSp>
        <p:nvCxnSpPr>
          <p:cNvPr id="386" name="Google Shape;386;p47"/>
          <p:cNvCxnSpPr/>
          <p:nvPr/>
        </p:nvCxnSpPr>
        <p:spPr>
          <a:xfrm>
            <a:off x="1865127" y="2579376"/>
            <a:ext cx="3045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387" name="Google Shape;387;p47"/>
          <p:cNvCxnSpPr/>
          <p:nvPr/>
        </p:nvCxnSpPr>
        <p:spPr>
          <a:xfrm>
            <a:off x="3454800" y="1067499"/>
            <a:ext cx="0" cy="2989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grpSp>
        <p:nvGrpSpPr>
          <p:cNvPr id="388" name="Google Shape;388;p47"/>
          <p:cNvGrpSpPr/>
          <p:nvPr/>
        </p:nvGrpSpPr>
        <p:grpSpPr>
          <a:xfrm>
            <a:off x="6254506" y="1076480"/>
            <a:ext cx="2323731" cy="2650327"/>
            <a:chOff x="5604454" y="1880855"/>
            <a:chExt cx="1138526" cy="1298543"/>
          </a:xfrm>
        </p:grpSpPr>
        <p:pic>
          <p:nvPicPr>
            <p:cNvPr id="389" name="Google Shape;389;p47"/>
            <p:cNvPicPr preferRelativeResize="0"/>
            <p:nvPr/>
          </p:nvPicPr>
          <p:blipFill rotWithShape="1">
            <a:blip r:embed="rId3">
              <a:alphaModFix/>
            </a:blip>
            <a:srcRect b="15216" l="21215" r="64726" t="56298"/>
            <a:stretch/>
          </p:blipFill>
          <p:spPr>
            <a:xfrm>
              <a:off x="5604454" y="1880855"/>
              <a:ext cx="1138526" cy="1298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47"/>
            <p:cNvPicPr preferRelativeResize="0"/>
            <p:nvPr/>
          </p:nvPicPr>
          <p:blipFill rotWithShape="1">
            <a:blip r:embed="rId3">
              <a:alphaModFix/>
            </a:blip>
            <a:srcRect b="84052" l="5473" r="90707" t="8622"/>
            <a:stretch/>
          </p:blipFill>
          <p:spPr>
            <a:xfrm>
              <a:off x="6021624" y="2077239"/>
              <a:ext cx="309347" cy="333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1" name="Google Shape;391;p47"/>
          <p:cNvSpPr/>
          <p:nvPr/>
        </p:nvSpPr>
        <p:spPr>
          <a:xfrm>
            <a:off x="1929563" y="2643549"/>
            <a:ext cx="470100" cy="446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41AD8C"/>
          </a:solidFill>
          <a:ln cap="flat" cmpd="sng" w="9525">
            <a:solidFill>
              <a:srgbClr val="41AD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2" name="Google Shape;392;p47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" name="Google Shape;393;p47"/>
          <p:cNvSpPr txBox="1"/>
          <p:nvPr/>
        </p:nvSpPr>
        <p:spPr>
          <a:xfrm>
            <a:off x="378307" y="4522300"/>
            <a:ext cx="377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(Affect grid: Russell et al., 1989; Self-assessment manikin: Bradley, 1994)</a:t>
            </a:r>
            <a:endParaRPr sz="80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8"/>
          <p:cNvSpPr/>
          <p:nvPr/>
        </p:nvSpPr>
        <p:spPr>
          <a:xfrm>
            <a:off x="2259000" y="430225"/>
            <a:ext cx="4569300" cy="4303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0" name="Google Shape;400;p48"/>
          <p:cNvCxnSpPr/>
          <p:nvPr/>
        </p:nvCxnSpPr>
        <p:spPr>
          <a:xfrm>
            <a:off x="4496862" y="928651"/>
            <a:ext cx="0" cy="3324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1" name="Google Shape;401;p48"/>
          <p:cNvCxnSpPr/>
          <p:nvPr/>
        </p:nvCxnSpPr>
        <p:spPr>
          <a:xfrm>
            <a:off x="3349697" y="2564955"/>
            <a:ext cx="2481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2" name="Google Shape;402;p48"/>
          <p:cNvSpPr/>
          <p:nvPr/>
        </p:nvSpPr>
        <p:spPr>
          <a:xfrm>
            <a:off x="2674752" y="2473793"/>
            <a:ext cx="3831300" cy="20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8"/>
          <p:cNvSpPr/>
          <p:nvPr/>
        </p:nvSpPr>
        <p:spPr>
          <a:xfrm>
            <a:off x="3936816" y="640298"/>
            <a:ext cx="710400" cy="388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4" name="Google Shape;404;p48"/>
          <p:cNvCxnSpPr/>
          <p:nvPr/>
        </p:nvCxnSpPr>
        <p:spPr>
          <a:xfrm flipH="1">
            <a:off x="4573973" y="1030216"/>
            <a:ext cx="300" cy="30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48"/>
          <p:cNvCxnSpPr/>
          <p:nvPr/>
        </p:nvCxnSpPr>
        <p:spPr>
          <a:xfrm>
            <a:off x="2980450" y="2555051"/>
            <a:ext cx="318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6" name="Google Shape;406;p48"/>
          <p:cNvSpPr txBox="1"/>
          <p:nvPr/>
        </p:nvSpPr>
        <p:spPr>
          <a:xfrm>
            <a:off x="403400" y="4198260"/>
            <a:ext cx="27318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Barrett &amp; Russell (1998) </a:t>
            </a:r>
            <a:br>
              <a:rPr lang="en" sz="1300">
                <a:solidFill>
                  <a:srgbClr val="373D3F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" sz="1300">
                <a:solidFill>
                  <a:srgbClr val="373D3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Circumplex Model of Affect</a:t>
            </a:r>
            <a:endParaRPr sz="13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07" name="Google Shape;407;p48"/>
          <p:cNvSpPr txBox="1"/>
          <p:nvPr/>
        </p:nvSpPr>
        <p:spPr>
          <a:xfrm>
            <a:off x="3660603" y="508290"/>
            <a:ext cx="1827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High Arousal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08" name="Google Shape;408;p48"/>
          <p:cNvSpPr txBox="1"/>
          <p:nvPr/>
        </p:nvSpPr>
        <p:spPr>
          <a:xfrm>
            <a:off x="3660603" y="4192095"/>
            <a:ext cx="1827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Low</a:t>
            </a: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 Arousal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09" name="Google Shape;409;p48"/>
          <p:cNvSpPr txBox="1"/>
          <p:nvPr/>
        </p:nvSpPr>
        <p:spPr>
          <a:xfrm>
            <a:off x="1504021" y="2332519"/>
            <a:ext cx="1518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Unpleasant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10" name="Google Shape;410;p48"/>
          <p:cNvSpPr txBox="1"/>
          <p:nvPr/>
        </p:nvSpPr>
        <p:spPr>
          <a:xfrm>
            <a:off x="6128516" y="2346901"/>
            <a:ext cx="13941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Pleasant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11" name="Google Shape;411;p48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9"/>
          <p:cNvSpPr/>
          <p:nvPr/>
        </p:nvSpPr>
        <p:spPr>
          <a:xfrm>
            <a:off x="2259000" y="430225"/>
            <a:ext cx="4569300" cy="43038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8" name="Google Shape;418;p49"/>
          <p:cNvCxnSpPr/>
          <p:nvPr/>
        </p:nvCxnSpPr>
        <p:spPr>
          <a:xfrm>
            <a:off x="4496862" y="928651"/>
            <a:ext cx="0" cy="3324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9" name="Google Shape;419;p49"/>
          <p:cNvCxnSpPr/>
          <p:nvPr/>
        </p:nvCxnSpPr>
        <p:spPr>
          <a:xfrm>
            <a:off x="3349697" y="2564955"/>
            <a:ext cx="2481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0" name="Google Shape;420;p49"/>
          <p:cNvSpPr/>
          <p:nvPr/>
        </p:nvSpPr>
        <p:spPr>
          <a:xfrm>
            <a:off x="2674752" y="2473793"/>
            <a:ext cx="3831300" cy="20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9"/>
          <p:cNvSpPr/>
          <p:nvPr/>
        </p:nvSpPr>
        <p:spPr>
          <a:xfrm>
            <a:off x="3936816" y="640298"/>
            <a:ext cx="710400" cy="3887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2" name="Google Shape;422;p49"/>
          <p:cNvCxnSpPr/>
          <p:nvPr/>
        </p:nvCxnSpPr>
        <p:spPr>
          <a:xfrm flipH="1">
            <a:off x="4573973" y="1030216"/>
            <a:ext cx="300" cy="304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3" name="Google Shape;423;p49"/>
          <p:cNvCxnSpPr/>
          <p:nvPr/>
        </p:nvCxnSpPr>
        <p:spPr>
          <a:xfrm>
            <a:off x="2980450" y="2555051"/>
            <a:ext cx="3187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4" name="Google Shape;424;p49"/>
          <p:cNvSpPr txBox="1"/>
          <p:nvPr/>
        </p:nvSpPr>
        <p:spPr>
          <a:xfrm>
            <a:off x="403400" y="4198260"/>
            <a:ext cx="27318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Barrett &amp; Russell (1998) </a:t>
            </a:r>
            <a:br>
              <a:rPr lang="en" sz="1300">
                <a:solidFill>
                  <a:srgbClr val="373D3F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" sz="1300">
                <a:solidFill>
                  <a:srgbClr val="373D3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Circumplex Model of Affect</a:t>
            </a:r>
            <a:endParaRPr sz="13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25" name="Google Shape;425;p49"/>
          <p:cNvSpPr txBox="1"/>
          <p:nvPr/>
        </p:nvSpPr>
        <p:spPr>
          <a:xfrm>
            <a:off x="3660603" y="508290"/>
            <a:ext cx="1827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High Arousal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26" name="Google Shape;426;p49"/>
          <p:cNvSpPr txBox="1"/>
          <p:nvPr/>
        </p:nvSpPr>
        <p:spPr>
          <a:xfrm>
            <a:off x="3660603" y="4192095"/>
            <a:ext cx="1827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Low Arousal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27" name="Google Shape;427;p49"/>
          <p:cNvSpPr txBox="1"/>
          <p:nvPr/>
        </p:nvSpPr>
        <p:spPr>
          <a:xfrm>
            <a:off x="1504021" y="2332519"/>
            <a:ext cx="1518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Unpleasant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28" name="Google Shape;428;p49"/>
          <p:cNvSpPr txBox="1"/>
          <p:nvPr/>
        </p:nvSpPr>
        <p:spPr>
          <a:xfrm>
            <a:off x="6128516" y="2346901"/>
            <a:ext cx="13941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Pleasant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29" name="Google Shape;429;p49"/>
          <p:cNvSpPr/>
          <p:nvPr/>
        </p:nvSpPr>
        <p:spPr>
          <a:xfrm>
            <a:off x="4187550" y="2076075"/>
            <a:ext cx="768900" cy="768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0" name="Google Shape;4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512" y="1667050"/>
            <a:ext cx="1626975" cy="975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9"/>
          <p:cNvSpPr/>
          <p:nvPr/>
        </p:nvSpPr>
        <p:spPr>
          <a:xfrm rot="10800000">
            <a:off x="4411350" y="2415087"/>
            <a:ext cx="321300" cy="321300"/>
          </a:xfrm>
          <a:prstGeom prst="arc">
            <a:avLst>
              <a:gd fmla="val 11994087" name="adj1"/>
              <a:gd fmla="val 20326111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9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/>
          <p:nvPr/>
        </p:nvSpPr>
        <p:spPr>
          <a:xfrm>
            <a:off x="460800" y="406400"/>
            <a:ext cx="1837500" cy="19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Poppins"/>
              <a:buNone/>
            </a:pP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Small Group</a:t>
            </a:r>
            <a:endParaRPr sz="3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Poppins"/>
              <a:buNone/>
            </a:pP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Activity</a:t>
            </a:r>
            <a:endParaRPr sz="3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Poppins"/>
              <a:buNone/>
            </a:pP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→</a:t>
            </a:r>
            <a:endParaRPr sz="3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9" name="Google Shape;439;p50"/>
          <p:cNvSpPr/>
          <p:nvPr/>
        </p:nvSpPr>
        <p:spPr>
          <a:xfrm>
            <a:off x="2621541" y="498150"/>
            <a:ext cx="5354700" cy="4147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0" name="Google Shape;440;p50"/>
          <p:cNvSpPr/>
          <p:nvPr/>
        </p:nvSpPr>
        <p:spPr>
          <a:xfrm>
            <a:off x="3299643" y="647584"/>
            <a:ext cx="4104000" cy="3865500"/>
          </a:xfrm>
          <a:prstGeom prst="ellipse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1" name="Google Shape;441;p50"/>
          <p:cNvCxnSpPr/>
          <p:nvPr/>
        </p:nvCxnSpPr>
        <p:spPr>
          <a:xfrm>
            <a:off x="5309640" y="1095259"/>
            <a:ext cx="0" cy="298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50"/>
          <p:cNvCxnSpPr/>
          <p:nvPr/>
        </p:nvCxnSpPr>
        <p:spPr>
          <a:xfrm>
            <a:off x="4279282" y="2564950"/>
            <a:ext cx="222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3" name="Google Shape;443;p50"/>
          <p:cNvSpPr/>
          <p:nvPr/>
        </p:nvSpPr>
        <p:spPr>
          <a:xfrm>
            <a:off x="3673061" y="2483070"/>
            <a:ext cx="3441000" cy="183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50"/>
          <p:cNvSpPr/>
          <p:nvPr/>
        </p:nvSpPr>
        <p:spPr>
          <a:xfrm>
            <a:off x="4806619" y="836268"/>
            <a:ext cx="638100" cy="3491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5" name="Google Shape;445;p50"/>
          <p:cNvCxnSpPr/>
          <p:nvPr/>
        </p:nvCxnSpPr>
        <p:spPr>
          <a:xfrm flipH="1">
            <a:off x="5378868" y="1186483"/>
            <a:ext cx="300" cy="2739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50"/>
          <p:cNvCxnSpPr/>
          <p:nvPr/>
        </p:nvCxnSpPr>
        <p:spPr>
          <a:xfrm>
            <a:off x="3947633" y="2556055"/>
            <a:ext cx="2863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7" name="Google Shape;447;p50"/>
          <p:cNvSpPr txBox="1"/>
          <p:nvPr/>
        </p:nvSpPr>
        <p:spPr>
          <a:xfrm>
            <a:off x="4558531" y="717700"/>
            <a:ext cx="16410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High Arousal</a:t>
            </a:r>
            <a:endParaRPr sz="16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48" name="Google Shape;448;p50"/>
          <p:cNvSpPr txBox="1"/>
          <p:nvPr/>
        </p:nvSpPr>
        <p:spPr>
          <a:xfrm>
            <a:off x="4558531" y="4026410"/>
            <a:ext cx="16410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Low Arousal</a:t>
            </a:r>
            <a:endParaRPr sz="16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49" name="Google Shape;449;p50"/>
          <p:cNvSpPr txBox="1"/>
          <p:nvPr/>
        </p:nvSpPr>
        <p:spPr>
          <a:xfrm>
            <a:off x="2586299" y="2329763"/>
            <a:ext cx="14637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Unpleasant</a:t>
            </a:r>
            <a:endParaRPr sz="16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50" name="Google Shape;450;p50"/>
          <p:cNvSpPr txBox="1"/>
          <p:nvPr/>
        </p:nvSpPr>
        <p:spPr>
          <a:xfrm>
            <a:off x="6775155" y="2325062"/>
            <a:ext cx="12522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Pleasant</a:t>
            </a:r>
            <a:endParaRPr sz="16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51" name="Google Shape;451;p50"/>
          <p:cNvSpPr/>
          <p:nvPr/>
        </p:nvSpPr>
        <p:spPr>
          <a:xfrm>
            <a:off x="5727910" y="1095258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2" name="Google Shape;452;p50"/>
          <p:cNvSpPr/>
          <p:nvPr/>
        </p:nvSpPr>
        <p:spPr>
          <a:xfrm>
            <a:off x="6343880" y="1591456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3" name="Google Shape;453;p50"/>
          <p:cNvSpPr/>
          <p:nvPr/>
        </p:nvSpPr>
        <p:spPr>
          <a:xfrm>
            <a:off x="5502210" y="2121875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4" name="Google Shape;454;p50"/>
          <p:cNvSpPr/>
          <p:nvPr/>
        </p:nvSpPr>
        <p:spPr>
          <a:xfrm>
            <a:off x="6413433" y="2839024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5" name="Google Shape;455;p50"/>
          <p:cNvSpPr/>
          <p:nvPr/>
        </p:nvSpPr>
        <p:spPr>
          <a:xfrm>
            <a:off x="5625237" y="3506325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6" name="Google Shape;456;p50"/>
          <p:cNvSpPr/>
          <p:nvPr/>
        </p:nvSpPr>
        <p:spPr>
          <a:xfrm>
            <a:off x="4085312" y="3737314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7" name="Google Shape;457;p50"/>
          <p:cNvSpPr/>
          <p:nvPr/>
        </p:nvSpPr>
        <p:spPr>
          <a:xfrm>
            <a:off x="4316301" y="2931918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8" name="Google Shape;458;p50"/>
          <p:cNvSpPr/>
          <p:nvPr/>
        </p:nvSpPr>
        <p:spPr>
          <a:xfrm>
            <a:off x="3007364" y="2989671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59" name="Google Shape;459;p50"/>
          <p:cNvSpPr/>
          <p:nvPr/>
        </p:nvSpPr>
        <p:spPr>
          <a:xfrm>
            <a:off x="2943931" y="1696004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0" name="Google Shape;460;p50"/>
          <p:cNvSpPr/>
          <p:nvPr/>
        </p:nvSpPr>
        <p:spPr>
          <a:xfrm>
            <a:off x="3984963" y="1391836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1" name="Google Shape;461;p50"/>
          <p:cNvSpPr/>
          <p:nvPr/>
        </p:nvSpPr>
        <p:spPr>
          <a:xfrm>
            <a:off x="3899412" y="553433"/>
            <a:ext cx="718800" cy="718800"/>
          </a:xfrm>
          <a:prstGeom prst="rect">
            <a:avLst/>
          </a:prstGeom>
          <a:solidFill>
            <a:srgbClr val="FEE599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Emotion</a:t>
            </a:r>
            <a:endParaRPr sz="10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2" name="Google Shape;462;p50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5" name="Google Shape;185;p33"/>
          <p:cNvCxnSpPr/>
          <p:nvPr/>
        </p:nvCxnSpPr>
        <p:spPr>
          <a:xfrm>
            <a:off x="1370974" y="2571750"/>
            <a:ext cx="6915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33"/>
          <p:cNvSpPr/>
          <p:nvPr/>
        </p:nvSpPr>
        <p:spPr>
          <a:xfrm>
            <a:off x="1667025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384606" y="3534364"/>
            <a:ext cx="35181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Poppins"/>
              <a:buNone/>
            </a:pPr>
            <a:r>
              <a:rPr lang="en" sz="3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Overview</a:t>
            </a:r>
            <a:endParaRPr sz="3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8" name="Google Shape;188;p33"/>
          <p:cNvSpPr/>
          <p:nvPr/>
        </p:nvSpPr>
        <p:spPr>
          <a:xfrm>
            <a:off x="266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1669263" y="2301600"/>
            <a:ext cx="915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Warm</a:t>
            </a: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-</a:t>
            </a:r>
            <a:b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0" name="Google Shape;190;p33"/>
          <p:cNvSpPr txBox="1"/>
          <p:nvPr/>
        </p:nvSpPr>
        <p:spPr>
          <a:xfrm>
            <a:off x="265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Emotions </a:t>
            </a:r>
            <a:endParaRPr i="0" sz="1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33"/>
          <p:cNvSpPr/>
          <p:nvPr/>
        </p:nvSpPr>
        <p:spPr>
          <a:xfrm>
            <a:off x="429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4287154" y="2303216"/>
            <a:ext cx="1549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 Regulation </a:t>
            </a:r>
            <a:endParaRPr i="0" sz="1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3" name="Google Shape;193;p33"/>
          <p:cNvSpPr/>
          <p:nvPr/>
        </p:nvSpPr>
        <p:spPr>
          <a:xfrm>
            <a:off x="592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591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Mindfulness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5" name="Google Shape;195;p33"/>
          <p:cNvSpPr/>
          <p:nvPr/>
        </p:nvSpPr>
        <p:spPr>
          <a:xfrm>
            <a:off x="755115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7547150" y="2303225"/>
            <a:ext cx="9159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Wrap-</a:t>
            </a:r>
            <a:b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 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7" name="Google Shape;197;p33"/>
          <p:cNvSpPr/>
          <p:nvPr/>
        </p:nvSpPr>
        <p:spPr>
          <a:xfrm>
            <a:off x="676963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677163" y="2420975"/>
            <a:ext cx="91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Goals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9" name="Google Shape;199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1"/>
          <p:cNvPicPr preferRelativeResize="0"/>
          <p:nvPr/>
        </p:nvPicPr>
        <p:blipFill rotWithShape="1">
          <a:blip r:embed="rId3">
            <a:alphaModFix/>
          </a:blip>
          <a:srcRect b="4278" l="0" r="0" t="0"/>
          <a:stretch/>
        </p:blipFill>
        <p:spPr>
          <a:xfrm>
            <a:off x="1627044" y="370870"/>
            <a:ext cx="5894141" cy="44395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9" name="Google Shape;469;p51"/>
          <p:cNvCxnSpPr/>
          <p:nvPr/>
        </p:nvCxnSpPr>
        <p:spPr>
          <a:xfrm>
            <a:off x="4496862" y="928651"/>
            <a:ext cx="0" cy="332402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0" name="Google Shape;470;p51"/>
          <p:cNvCxnSpPr/>
          <p:nvPr/>
        </p:nvCxnSpPr>
        <p:spPr>
          <a:xfrm>
            <a:off x="3349697" y="2564955"/>
            <a:ext cx="248138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1" name="Google Shape;471;p51"/>
          <p:cNvSpPr/>
          <p:nvPr/>
        </p:nvSpPr>
        <p:spPr>
          <a:xfrm>
            <a:off x="2674752" y="2473793"/>
            <a:ext cx="3831233" cy="20369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51"/>
          <p:cNvSpPr/>
          <p:nvPr/>
        </p:nvSpPr>
        <p:spPr>
          <a:xfrm>
            <a:off x="4385209" y="640298"/>
            <a:ext cx="261854" cy="3887499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3" name="Google Shape;473;p51"/>
          <p:cNvCxnSpPr/>
          <p:nvPr/>
        </p:nvCxnSpPr>
        <p:spPr>
          <a:xfrm flipH="1">
            <a:off x="4574002" y="1030216"/>
            <a:ext cx="271" cy="304973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74" name="Google Shape;474;p51"/>
          <p:cNvCxnSpPr/>
          <p:nvPr/>
        </p:nvCxnSpPr>
        <p:spPr>
          <a:xfrm>
            <a:off x="2980450" y="2555051"/>
            <a:ext cx="318769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5" name="Google Shape;475;p51"/>
          <p:cNvSpPr/>
          <p:nvPr/>
        </p:nvSpPr>
        <p:spPr>
          <a:xfrm>
            <a:off x="3919391" y="646926"/>
            <a:ext cx="429570" cy="41631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51"/>
          <p:cNvSpPr/>
          <p:nvPr/>
        </p:nvSpPr>
        <p:spPr>
          <a:xfrm>
            <a:off x="3919391" y="4192095"/>
            <a:ext cx="429570" cy="41631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51"/>
          <p:cNvSpPr txBox="1"/>
          <p:nvPr/>
        </p:nvSpPr>
        <p:spPr>
          <a:xfrm>
            <a:off x="403400" y="4198260"/>
            <a:ext cx="27318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73D3F"/>
                </a:solidFill>
                <a:latin typeface="Inter"/>
                <a:ea typeface="Inter"/>
                <a:cs typeface="Inter"/>
                <a:sym typeface="Inter"/>
              </a:rPr>
              <a:t>Barrett &amp; Russell (1998) </a:t>
            </a:r>
            <a:br>
              <a:rPr lang="en" sz="1300">
                <a:solidFill>
                  <a:srgbClr val="373D3F"/>
                </a:solidFill>
                <a:latin typeface="Inter SemiBold"/>
                <a:ea typeface="Inter SemiBold"/>
                <a:cs typeface="Inter SemiBold"/>
                <a:sym typeface="Inter SemiBold"/>
              </a:rPr>
            </a:br>
            <a:r>
              <a:rPr lang="en" sz="1300">
                <a:solidFill>
                  <a:srgbClr val="373D3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Circumplex Model of Affect</a:t>
            </a:r>
            <a:endParaRPr sz="13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478" name="Google Shape;478;p51"/>
          <p:cNvSpPr txBox="1"/>
          <p:nvPr/>
        </p:nvSpPr>
        <p:spPr>
          <a:xfrm>
            <a:off x="3660603" y="508290"/>
            <a:ext cx="1827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High Arousal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79" name="Google Shape;479;p51"/>
          <p:cNvSpPr txBox="1"/>
          <p:nvPr/>
        </p:nvSpPr>
        <p:spPr>
          <a:xfrm>
            <a:off x="3660603" y="4192095"/>
            <a:ext cx="1827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Low Arousal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80" name="Google Shape;480;p51"/>
          <p:cNvSpPr txBox="1"/>
          <p:nvPr/>
        </p:nvSpPr>
        <p:spPr>
          <a:xfrm>
            <a:off x="1504021" y="2332519"/>
            <a:ext cx="1518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Unpleasant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81" name="Google Shape;481;p51"/>
          <p:cNvSpPr txBox="1"/>
          <p:nvPr/>
        </p:nvSpPr>
        <p:spPr>
          <a:xfrm>
            <a:off x="6128516" y="2346901"/>
            <a:ext cx="13941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1AD8C"/>
                </a:solidFill>
                <a:highlight>
                  <a:schemeClr val="lt1"/>
                </a:highlight>
                <a:latin typeface="Inter Medium"/>
                <a:ea typeface="Inter Medium"/>
                <a:cs typeface="Inter Medium"/>
                <a:sym typeface="Inter Medium"/>
              </a:rPr>
              <a:t>Pleasant</a:t>
            </a:r>
            <a:endParaRPr sz="1800">
              <a:solidFill>
                <a:srgbClr val="41AD8C"/>
              </a:solidFill>
              <a:highlight>
                <a:schemeClr val="lt1"/>
              </a:highlight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482" name="Google Shape;482;p51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2"/>
          <p:cNvSpPr/>
          <p:nvPr/>
        </p:nvSpPr>
        <p:spPr>
          <a:xfrm>
            <a:off x="67690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489" name="Google Shape;489;p52"/>
          <p:cNvCxnSpPr/>
          <p:nvPr/>
        </p:nvCxnSpPr>
        <p:spPr>
          <a:xfrm>
            <a:off x="1370974" y="2571750"/>
            <a:ext cx="6915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0" name="Google Shape;490;p52"/>
          <p:cNvSpPr/>
          <p:nvPr/>
        </p:nvSpPr>
        <p:spPr>
          <a:xfrm>
            <a:off x="1667025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1" name="Google Shape;491;p52"/>
          <p:cNvSpPr txBox="1"/>
          <p:nvPr/>
        </p:nvSpPr>
        <p:spPr>
          <a:xfrm>
            <a:off x="384602" y="3534375"/>
            <a:ext cx="80109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oppins"/>
              <a:buNone/>
            </a:pPr>
            <a:r>
              <a:rPr lang="en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Emotion Regulation</a:t>
            </a:r>
            <a:endParaRPr sz="3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2" name="Google Shape;492;p52"/>
          <p:cNvSpPr/>
          <p:nvPr/>
        </p:nvSpPr>
        <p:spPr>
          <a:xfrm>
            <a:off x="266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3" name="Google Shape;493;p52"/>
          <p:cNvSpPr txBox="1"/>
          <p:nvPr/>
        </p:nvSpPr>
        <p:spPr>
          <a:xfrm>
            <a:off x="1669263" y="2301600"/>
            <a:ext cx="915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Warm-</a:t>
            </a:r>
            <a:b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4" name="Google Shape;494;p52"/>
          <p:cNvSpPr/>
          <p:nvPr/>
        </p:nvSpPr>
        <p:spPr>
          <a:xfrm>
            <a:off x="429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5" name="Google Shape;495;p52"/>
          <p:cNvSpPr txBox="1"/>
          <p:nvPr/>
        </p:nvSpPr>
        <p:spPr>
          <a:xfrm>
            <a:off x="4287154" y="2303216"/>
            <a:ext cx="1549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Emotion Regulation </a:t>
            </a:r>
            <a:endParaRPr i="0" sz="17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6" name="Google Shape;496;p52"/>
          <p:cNvSpPr/>
          <p:nvPr/>
        </p:nvSpPr>
        <p:spPr>
          <a:xfrm>
            <a:off x="592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7" name="Google Shape;497;p52"/>
          <p:cNvSpPr/>
          <p:nvPr/>
        </p:nvSpPr>
        <p:spPr>
          <a:xfrm>
            <a:off x="755115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8" name="Google Shape;498;p52"/>
          <p:cNvSpPr txBox="1"/>
          <p:nvPr/>
        </p:nvSpPr>
        <p:spPr>
          <a:xfrm>
            <a:off x="7547150" y="2303225"/>
            <a:ext cx="9159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Wrap-</a:t>
            </a:r>
            <a:b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 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99" name="Google Shape;499;p52"/>
          <p:cNvSpPr txBox="1"/>
          <p:nvPr/>
        </p:nvSpPr>
        <p:spPr>
          <a:xfrm>
            <a:off x="677163" y="2420975"/>
            <a:ext cx="91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Goals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0" name="Google Shape;500;p52"/>
          <p:cNvSpPr txBox="1"/>
          <p:nvPr/>
        </p:nvSpPr>
        <p:spPr>
          <a:xfrm>
            <a:off x="265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Emotions </a:t>
            </a:r>
            <a:endParaRPr i="0" sz="1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01" name="Google Shape;501;p52"/>
          <p:cNvSpPr txBox="1"/>
          <p:nvPr/>
        </p:nvSpPr>
        <p:spPr>
          <a:xfrm>
            <a:off x="591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Mindfulness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850" y="1229450"/>
            <a:ext cx="6480600" cy="36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4012" y="2277603"/>
            <a:ext cx="1523156" cy="1557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09" name="Google Shape;509;p53"/>
          <p:cNvSpPr txBox="1"/>
          <p:nvPr/>
        </p:nvSpPr>
        <p:spPr>
          <a:xfrm>
            <a:off x="476275" y="514831"/>
            <a:ext cx="8227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How to Manage Your Emotions—</a:t>
            </a:r>
            <a:endParaRPr sz="32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510" name="Google Shape;510;p53"/>
          <p:cNvCxnSpPr/>
          <p:nvPr/>
        </p:nvCxnSpPr>
        <p:spPr>
          <a:xfrm>
            <a:off x="281856" y="1231502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1" name="Google Shape;511;p53"/>
          <p:cNvCxnSpPr/>
          <p:nvPr/>
        </p:nvCxnSpPr>
        <p:spPr>
          <a:xfrm>
            <a:off x="6758935" y="1229447"/>
            <a:ext cx="0" cy="365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2" name="Google Shape;512;p53"/>
          <p:cNvSpPr txBox="1"/>
          <p:nvPr/>
        </p:nvSpPr>
        <p:spPr>
          <a:xfrm>
            <a:off x="6879825" y="1293325"/>
            <a:ext cx="18243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🔗 </a:t>
            </a:r>
            <a:r>
              <a:rPr lang="en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https://www.youtube.com/watch?v=Uew5BbvmLks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13" name="Google Shape;513;p53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4"/>
          <p:cNvSpPr txBox="1"/>
          <p:nvPr/>
        </p:nvSpPr>
        <p:spPr>
          <a:xfrm>
            <a:off x="4688350" y="1274100"/>
            <a:ext cx="3875400" cy="25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nter"/>
                <a:ea typeface="Inter"/>
                <a:cs typeface="Inter"/>
                <a:sym typeface="Inter"/>
              </a:rPr>
              <a:t>Scan the QR Code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nter"/>
                <a:ea typeface="Inter"/>
                <a:cs typeface="Inter"/>
                <a:sym typeface="Inter"/>
              </a:rPr>
              <a:t>or go to: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3000">
                <a:latin typeface="Inter"/>
                <a:ea typeface="Inter"/>
                <a:cs typeface="Inter"/>
                <a:sym typeface="Inter"/>
              </a:rPr>
            </a:br>
            <a:r>
              <a:rPr b="1" lang="en" sz="3000">
                <a:latin typeface="Inter"/>
                <a:ea typeface="Inter"/>
                <a:cs typeface="Inter"/>
                <a:sym typeface="Inter"/>
              </a:rPr>
              <a:t>P</a:t>
            </a:r>
            <a:r>
              <a:rPr b="1" lang="en" sz="3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ollEv.com/</a:t>
            </a:r>
            <a:br>
              <a:rPr b="1" lang="en" sz="3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lang="en" sz="3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kailesmith025</a:t>
            </a:r>
            <a:endParaRPr b="1" sz="3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20" name="Google Shape;520;p54"/>
          <p:cNvPicPr preferRelativeResize="0"/>
          <p:nvPr/>
        </p:nvPicPr>
        <p:blipFill rotWithShape="1">
          <a:blip r:embed="rId6">
            <a:alphaModFix/>
          </a:blip>
          <a:srcRect b="6650" l="7805" r="7253" t="8409"/>
          <a:stretch/>
        </p:blipFill>
        <p:spPr>
          <a:xfrm>
            <a:off x="1356600" y="1153650"/>
            <a:ext cx="2896000" cy="28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4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55"/>
          <p:cNvPicPr preferRelativeResize="0"/>
          <p:nvPr/>
        </p:nvPicPr>
        <p:blipFill rotWithShape="1">
          <a:blip r:embed="rId3">
            <a:alphaModFix/>
          </a:blip>
          <a:srcRect b="2885" l="6725" r="2760" t="37381"/>
          <a:stretch/>
        </p:blipFill>
        <p:spPr>
          <a:xfrm>
            <a:off x="1056125" y="1781450"/>
            <a:ext cx="7004850" cy="2580151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55"/>
          <p:cNvSpPr txBox="1"/>
          <p:nvPr/>
        </p:nvSpPr>
        <p:spPr>
          <a:xfrm>
            <a:off x="476275" y="514831"/>
            <a:ext cx="8227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Process Model of Emotion Regulation—</a:t>
            </a:r>
            <a:endParaRPr sz="32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529" name="Google Shape;529;p55"/>
          <p:cNvSpPr txBox="1"/>
          <p:nvPr/>
        </p:nvSpPr>
        <p:spPr>
          <a:xfrm>
            <a:off x="361325" y="4469200"/>
            <a:ext cx="377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(Gross, 1998; Gross &amp; Munoz, 1995)</a:t>
            </a:r>
            <a:endParaRPr sz="800">
              <a:solidFill>
                <a:srgbClr val="FF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30" name="Google Shape;530;p55"/>
          <p:cNvSpPr txBox="1"/>
          <p:nvPr/>
        </p:nvSpPr>
        <p:spPr>
          <a:xfrm>
            <a:off x="983625" y="1397166"/>
            <a:ext cx="1815600" cy="4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DFB5D8"/>
                </a:highlight>
                <a:latin typeface="Inter SemiBold"/>
                <a:ea typeface="Inter SemiBold"/>
                <a:cs typeface="Inter SemiBold"/>
                <a:sym typeface="Inter SemiBold"/>
              </a:rPr>
              <a:t>Event/Stimulus</a:t>
            </a:r>
            <a:endParaRPr sz="1700">
              <a:highlight>
                <a:srgbClr val="DFB5D8"/>
              </a:highlight>
            </a:endParaRPr>
          </a:p>
        </p:txBody>
      </p:sp>
      <p:sp>
        <p:nvSpPr>
          <p:cNvPr id="531" name="Google Shape;531;p55"/>
          <p:cNvSpPr txBox="1"/>
          <p:nvPr/>
        </p:nvSpPr>
        <p:spPr>
          <a:xfrm>
            <a:off x="3242746" y="1397166"/>
            <a:ext cx="2694900" cy="4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9CB9C"/>
                </a:highlight>
                <a:latin typeface="Inter SemiBold"/>
                <a:ea typeface="Inter SemiBold"/>
                <a:cs typeface="Inter SemiBold"/>
                <a:sym typeface="Inter SemiBold"/>
              </a:rPr>
              <a:t>Assessment of Event</a:t>
            </a:r>
            <a:endParaRPr sz="1700">
              <a:highlight>
                <a:srgbClr val="F9CB9C"/>
              </a:highlight>
            </a:endParaRPr>
          </a:p>
        </p:txBody>
      </p:sp>
      <p:sp>
        <p:nvSpPr>
          <p:cNvPr id="532" name="Google Shape;532;p55"/>
          <p:cNvSpPr txBox="1"/>
          <p:nvPr/>
        </p:nvSpPr>
        <p:spPr>
          <a:xfrm>
            <a:off x="6662577" y="1397166"/>
            <a:ext cx="1345500" cy="4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D5DFA1"/>
                </a:highlight>
                <a:latin typeface="Inter SemiBold"/>
                <a:ea typeface="Inter SemiBold"/>
                <a:cs typeface="Inter SemiBold"/>
                <a:sym typeface="Inter SemiBold"/>
              </a:rPr>
              <a:t>Response</a:t>
            </a:r>
            <a:endParaRPr sz="1700">
              <a:highlight>
                <a:srgbClr val="D5DFA1"/>
              </a:highlight>
            </a:endParaRPr>
          </a:p>
        </p:txBody>
      </p:sp>
      <p:sp>
        <p:nvSpPr>
          <p:cNvPr id="533" name="Google Shape;533;p55"/>
          <p:cNvSpPr txBox="1"/>
          <p:nvPr/>
        </p:nvSpPr>
        <p:spPr>
          <a:xfrm>
            <a:off x="1261425" y="3900700"/>
            <a:ext cx="1164000" cy="37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B6B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Situation</a:t>
            </a:r>
            <a:endParaRPr sz="1700">
              <a:solidFill>
                <a:srgbClr val="BB6BAD"/>
              </a:solidFill>
            </a:endParaRPr>
          </a:p>
        </p:txBody>
      </p:sp>
      <p:sp>
        <p:nvSpPr>
          <p:cNvPr id="534" name="Google Shape;534;p55"/>
          <p:cNvSpPr txBox="1"/>
          <p:nvPr/>
        </p:nvSpPr>
        <p:spPr>
          <a:xfrm>
            <a:off x="3100150" y="3900700"/>
            <a:ext cx="1164000" cy="37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08E6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Attention</a:t>
            </a:r>
            <a:endParaRPr sz="1700">
              <a:solidFill>
                <a:srgbClr val="E08E69"/>
              </a:solidFill>
            </a:endParaRPr>
          </a:p>
        </p:txBody>
      </p:sp>
      <p:sp>
        <p:nvSpPr>
          <p:cNvPr id="535" name="Google Shape;535;p55"/>
          <p:cNvSpPr txBox="1"/>
          <p:nvPr/>
        </p:nvSpPr>
        <p:spPr>
          <a:xfrm>
            <a:off x="4889663" y="3900700"/>
            <a:ext cx="1293000" cy="37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08E69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Appraisal</a:t>
            </a:r>
            <a:endParaRPr sz="1700">
              <a:solidFill>
                <a:srgbClr val="E08E69"/>
              </a:solidFill>
            </a:endParaRPr>
          </a:p>
        </p:txBody>
      </p:sp>
      <p:sp>
        <p:nvSpPr>
          <p:cNvPr id="536" name="Google Shape;536;p55"/>
          <p:cNvSpPr txBox="1"/>
          <p:nvPr/>
        </p:nvSpPr>
        <p:spPr>
          <a:xfrm>
            <a:off x="6688825" y="3900700"/>
            <a:ext cx="1293000" cy="37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A09F4A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Response</a:t>
            </a:r>
            <a:endParaRPr sz="1700">
              <a:solidFill>
                <a:srgbClr val="A09F4A"/>
              </a:solidFill>
            </a:endParaRPr>
          </a:p>
        </p:txBody>
      </p:sp>
      <p:sp>
        <p:nvSpPr>
          <p:cNvPr id="537" name="Google Shape;537;p55"/>
          <p:cNvSpPr/>
          <p:nvPr/>
        </p:nvSpPr>
        <p:spPr>
          <a:xfrm>
            <a:off x="1522450" y="2535975"/>
            <a:ext cx="6141600" cy="565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38" name="Google Shape;538;p55"/>
          <p:cNvCxnSpPr/>
          <p:nvPr/>
        </p:nvCxnSpPr>
        <p:spPr>
          <a:xfrm>
            <a:off x="1859800" y="2612159"/>
            <a:ext cx="0" cy="476400"/>
          </a:xfrm>
          <a:prstGeom prst="straightConnector1">
            <a:avLst/>
          </a:prstGeom>
          <a:noFill/>
          <a:ln cap="flat" cmpd="sng" w="28575">
            <a:solidFill>
              <a:srgbClr val="BB6BAD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39" name="Google Shape;539;p55"/>
          <p:cNvCxnSpPr/>
          <p:nvPr/>
        </p:nvCxnSpPr>
        <p:spPr>
          <a:xfrm>
            <a:off x="3682150" y="2612159"/>
            <a:ext cx="0" cy="476400"/>
          </a:xfrm>
          <a:prstGeom prst="straightConnector1">
            <a:avLst/>
          </a:prstGeom>
          <a:noFill/>
          <a:ln cap="flat" cmpd="sng" w="28575">
            <a:solidFill>
              <a:srgbClr val="E08E6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0" name="Google Shape;540;p55"/>
          <p:cNvCxnSpPr/>
          <p:nvPr/>
        </p:nvCxnSpPr>
        <p:spPr>
          <a:xfrm>
            <a:off x="5536175" y="2612159"/>
            <a:ext cx="0" cy="476400"/>
          </a:xfrm>
          <a:prstGeom prst="straightConnector1">
            <a:avLst/>
          </a:prstGeom>
          <a:noFill/>
          <a:ln cap="flat" cmpd="sng" w="28575">
            <a:solidFill>
              <a:srgbClr val="E08E69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1" name="Google Shape;541;p55"/>
          <p:cNvCxnSpPr/>
          <p:nvPr/>
        </p:nvCxnSpPr>
        <p:spPr>
          <a:xfrm>
            <a:off x="7335325" y="2612159"/>
            <a:ext cx="0" cy="476400"/>
          </a:xfrm>
          <a:prstGeom prst="straightConnector1">
            <a:avLst/>
          </a:prstGeom>
          <a:noFill/>
          <a:ln cap="flat" cmpd="sng" w="28575">
            <a:solidFill>
              <a:srgbClr val="A09F4A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542" name="Google Shape;542;p55"/>
          <p:cNvCxnSpPr/>
          <p:nvPr/>
        </p:nvCxnSpPr>
        <p:spPr>
          <a:xfrm>
            <a:off x="281856" y="1231502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3" name="Google Shape;543;p55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6"/>
          <p:cNvSpPr txBox="1"/>
          <p:nvPr/>
        </p:nvSpPr>
        <p:spPr>
          <a:xfrm>
            <a:off x="2044175" y="606675"/>
            <a:ext cx="60051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What strateg</a:t>
            </a: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y</a:t>
            </a: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b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do you find most effective for your own emotional regulation? —</a:t>
            </a:r>
            <a:endParaRPr sz="4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0" name="Google Shape;550;p56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7"/>
          <p:cNvSpPr/>
          <p:nvPr/>
        </p:nvSpPr>
        <p:spPr>
          <a:xfrm>
            <a:off x="67690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557" name="Google Shape;557;p57"/>
          <p:cNvCxnSpPr/>
          <p:nvPr/>
        </p:nvCxnSpPr>
        <p:spPr>
          <a:xfrm>
            <a:off x="1370974" y="2571750"/>
            <a:ext cx="6915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8" name="Google Shape;558;p57"/>
          <p:cNvSpPr/>
          <p:nvPr/>
        </p:nvSpPr>
        <p:spPr>
          <a:xfrm>
            <a:off x="1667025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9" name="Google Shape;559;p57"/>
          <p:cNvSpPr txBox="1"/>
          <p:nvPr/>
        </p:nvSpPr>
        <p:spPr>
          <a:xfrm>
            <a:off x="384602" y="3534375"/>
            <a:ext cx="80109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oppins"/>
              <a:buNone/>
            </a:pPr>
            <a:r>
              <a:rPr lang="en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Introduction to Mindfulness </a:t>
            </a:r>
            <a:endParaRPr sz="3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0" name="Google Shape;560;p57"/>
          <p:cNvSpPr/>
          <p:nvPr/>
        </p:nvSpPr>
        <p:spPr>
          <a:xfrm>
            <a:off x="266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1" name="Google Shape;561;p57"/>
          <p:cNvSpPr txBox="1"/>
          <p:nvPr/>
        </p:nvSpPr>
        <p:spPr>
          <a:xfrm>
            <a:off x="1669263" y="2301600"/>
            <a:ext cx="915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Warm-</a:t>
            </a:r>
            <a:b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2" name="Google Shape;562;p57"/>
          <p:cNvSpPr/>
          <p:nvPr/>
        </p:nvSpPr>
        <p:spPr>
          <a:xfrm>
            <a:off x="429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3" name="Google Shape;563;p57"/>
          <p:cNvSpPr txBox="1"/>
          <p:nvPr/>
        </p:nvSpPr>
        <p:spPr>
          <a:xfrm>
            <a:off x="4287154" y="2303216"/>
            <a:ext cx="1549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 Regulation </a:t>
            </a:r>
            <a:endParaRPr i="0" sz="1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4" name="Google Shape;564;p57"/>
          <p:cNvSpPr/>
          <p:nvPr/>
        </p:nvSpPr>
        <p:spPr>
          <a:xfrm>
            <a:off x="592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5" name="Google Shape;565;p57"/>
          <p:cNvSpPr/>
          <p:nvPr/>
        </p:nvSpPr>
        <p:spPr>
          <a:xfrm>
            <a:off x="755115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6" name="Google Shape;566;p57"/>
          <p:cNvSpPr txBox="1"/>
          <p:nvPr/>
        </p:nvSpPr>
        <p:spPr>
          <a:xfrm>
            <a:off x="7547150" y="2303225"/>
            <a:ext cx="9159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Wrap-</a:t>
            </a:r>
            <a:b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 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7" name="Google Shape;567;p57"/>
          <p:cNvSpPr txBox="1"/>
          <p:nvPr/>
        </p:nvSpPr>
        <p:spPr>
          <a:xfrm>
            <a:off x="677163" y="2420975"/>
            <a:ext cx="91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Goals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8" name="Google Shape;568;p57"/>
          <p:cNvSpPr txBox="1"/>
          <p:nvPr/>
        </p:nvSpPr>
        <p:spPr>
          <a:xfrm>
            <a:off x="265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Emotions </a:t>
            </a:r>
            <a:endParaRPr i="0" sz="1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69" name="Google Shape;569;p57"/>
          <p:cNvSpPr txBox="1"/>
          <p:nvPr/>
        </p:nvSpPr>
        <p:spPr>
          <a:xfrm>
            <a:off x="591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Mindfulness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8"/>
          <p:cNvSpPr txBox="1"/>
          <p:nvPr/>
        </p:nvSpPr>
        <p:spPr>
          <a:xfrm>
            <a:off x="6880281" y="1296500"/>
            <a:ext cx="18039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🔗 </a:t>
            </a:r>
            <a:r>
              <a:rPr lang="en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3"/>
              </a:rPr>
              <a:t>https://www.youtube.com/watch?v=vzKryaN44ss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76" name="Google Shape;576;p58"/>
          <p:cNvPicPr preferRelativeResize="0"/>
          <p:nvPr/>
        </p:nvPicPr>
        <p:blipFill rotWithShape="1">
          <a:blip r:embed="rId4">
            <a:alphaModFix/>
          </a:blip>
          <a:srcRect b="6967" l="0" r="2818" t="8984"/>
          <a:stretch/>
        </p:blipFill>
        <p:spPr>
          <a:xfrm>
            <a:off x="281850" y="1231501"/>
            <a:ext cx="6487475" cy="3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4012" y="2277603"/>
            <a:ext cx="1523156" cy="1557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8" name="Google Shape;578;p58"/>
          <p:cNvSpPr txBox="1"/>
          <p:nvPr/>
        </p:nvSpPr>
        <p:spPr>
          <a:xfrm>
            <a:off x="476275" y="514831"/>
            <a:ext cx="8227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How Mindfulness Empowers Us—</a:t>
            </a:r>
            <a:endParaRPr sz="32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579" name="Google Shape;579;p58"/>
          <p:cNvCxnSpPr/>
          <p:nvPr/>
        </p:nvCxnSpPr>
        <p:spPr>
          <a:xfrm>
            <a:off x="281856" y="1231502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" name="Google Shape;580;p58"/>
          <p:cNvCxnSpPr/>
          <p:nvPr/>
        </p:nvCxnSpPr>
        <p:spPr>
          <a:xfrm>
            <a:off x="6771128" y="1229447"/>
            <a:ext cx="0" cy="365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1" name="Google Shape;581;p58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9"/>
          <p:cNvSpPr txBox="1"/>
          <p:nvPr/>
        </p:nvSpPr>
        <p:spPr>
          <a:xfrm>
            <a:off x="934600" y="330225"/>
            <a:ext cx="72720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Poppins"/>
              <a:buNone/>
            </a:pP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↓ </a:t>
            </a: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Mindful Walking Activity</a:t>
            </a: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↓</a:t>
            </a:r>
            <a:endParaRPr sz="3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588" name="Google Shape;588;p59"/>
          <p:cNvPicPr preferRelativeResize="0"/>
          <p:nvPr/>
        </p:nvPicPr>
        <p:blipFill rotWithShape="1">
          <a:blip r:embed="rId4">
            <a:alphaModFix/>
          </a:blip>
          <a:srcRect b="10100" l="0" r="0" t="197"/>
          <a:stretch/>
        </p:blipFill>
        <p:spPr>
          <a:xfrm>
            <a:off x="1591125" y="1117775"/>
            <a:ext cx="3323271" cy="38815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9" name="Google Shape;589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0500" y="2089665"/>
            <a:ext cx="2319575" cy="193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0" name="Google Shape;590;p59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0"/>
          <p:cNvSpPr txBox="1"/>
          <p:nvPr/>
        </p:nvSpPr>
        <p:spPr>
          <a:xfrm>
            <a:off x="2044175" y="606665"/>
            <a:ext cx="64269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Was there anything that stood out to</a:t>
            </a: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you or</a:t>
            </a: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anything new </a:t>
            </a:r>
            <a:b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you noticed? How </a:t>
            </a:r>
            <a:b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do you feel after?</a:t>
            </a: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4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—</a:t>
            </a:r>
            <a:endParaRPr sz="4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97" name="Google Shape;597;p60"/>
          <p:cNvSpPr txBox="1"/>
          <p:nvPr>
            <p:ph idx="12" type="sldNum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/>
        </p:nvSpPr>
        <p:spPr>
          <a:xfrm>
            <a:off x="496450" y="1533975"/>
            <a:ext cx="77784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0005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①  Describe 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how 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valence and arousal can be used to 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interpret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 states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sing the Circumplex Model of Affect.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06" name="Google Shape;206;p34"/>
          <p:cNvCxnSpPr/>
          <p:nvPr/>
        </p:nvCxnSpPr>
        <p:spPr>
          <a:xfrm>
            <a:off x="281856" y="1231502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34"/>
          <p:cNvSpPr txBox="1"/>
          <p:nvPr/>
        </p:nvSpPr>
        <p:spPr>
          <a:xfrm>
            <a:off x="496450" y="2732404"/>
            <a:ext cx="72624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1600"/>
              </a:spcBef>
              <a:spcAft>
                <a:spcPts val="600"/>
              </a:spcAft>
              <a:buNone/>
            </a:pP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②  Differentiate </a:t>
            </a:r>
            <a:r>
              <a:rPr b="1"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 regulation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strategies 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for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managing emotions 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b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including the Process Model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08" name="Google Shape;208;p34"/>
          <p:cNvCxnSpPr/>
          <p:nvPr/>
        </p:nvCxnSpPr>
        <p:spPr>
          <a:xfrm>
            <a:off x="281856" y="2450123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34"/>
          <p:cNvCxnSpPr/>
          <p:nvPr/>
        </p:nvCxnSpPr>
        <p:spPr>
          <a:xfrm>
            <a:off x="281856" y="3668748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34"/>
          <p:cNvSpPr txBox="1"/>
          <p:nvPr/>
        </p:nvSpPr>
        <p:spPr>
          <a:xfrm>
            <a:off x="496450" y="3944604"/>
            <a:ext cx="73818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1600"/>
              </a:spcBef>
              <a:spcAft>
                <a:spcPts val="600"/>
              </a:spcAft>
              <a:buNone/>
            </a:pP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③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Gain insights into </a:t>
            </a:r>
            <a:r>
              <a:rPr b="1"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</a:t>
            </a:r>
            <a:r>
              <a:rPr b="1"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indfulness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and assess its relevance to your personal </a:t>
            </a:r>
            <a:b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mental and physical well-being. 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1" name="Google Shape;211;p34"/>
          <p:cNvSpPr txBox="1"/>
          <p:nvPr/>
        </p:nvSpPr>
        <p:spPr>
          <a:xfrm>
            <a:off x="476275" y="506581"/>
            <a:ext cx="8227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highlight>
                  <a:srgbClr val="FEE599"/>
                </a:highlight>
                <a:latin typeface="Inter Medium"/>
                <a:ea typeface="Inter Medium"/>
                <a:cs typeface="Inter Medium"/>
                <a:sym typeface="Inter Medium"/>
              </a:rPr>
              <a:t>Today’s goals</a:t>
            </a:r>
            <a: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—</a:t>
            </a:r>
            <a:endParaRPr sz="32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212" name="Google Shape;212;p34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1"/>
          <p:cNvSpPr/>
          <p:nvPr/>
        </p:nvSpPr>
        <p:spPr>
          <a:xfrm>
            <a:off x="67690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604" name="Google Shape;604;p61"/>
          <p:cNvCxnSpPr/>
          <p:nvPr/>
        </p:nvCxnSpPr>
        <p:spPr>
          <a:xfrm>
            <a:off x="1370974" y="2571750"/>
            <a:ext cx="6915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5" name="Google Shape;605;p61"/>
          <p:cNvSpPr/>
          <p:nvPr/>
        </p:nvSpPr>
        <p:spPr>
          <a:xfrm>
            <a:off x="1667025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6" name="Google Shape;606;p61"/>
          <p:cNvSpPr txBox="1"/>
          <p:nvPr/>
        </p:nvSpPr>
        <p:spPr>
          <a:xfrm>
            <a:off x="384602" y="3534375"/>
            <a:ext cx="80109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oppins"/>
              <a:buNone/>
            </a:pPr>
            <a:r>
              <a:rPr lang="en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Wrap-up &amp; Key Take-aways</a:t>
            </a:r>
            <a:endParaRPr sz="3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7" name="Google Shape;607;p61"/>
          <p:cNvSpPr/>
          <p:nvPr/>
        </p:nvSpPr>
        <p:spPr>
          <a:xfrm>
            <a:off x="266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8" name="Google Shape;608;p61"/>
          <p:cNvSpPr txBox="1"/>
          <p:nvPr/>
        </p:nvSpPr>
        <p:spPr>
          <a:xfrm>
            <a:off x="1669263" y="2301600"/>
            <a:ext cx="915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Warm-</a:t>
            </a:r>
            <a:b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9" name="Google Shape;609;p61"/>
          <p:cNvSpPr/>
          <p:nvPr/>
        </p:nvSpPr>
        <p:spPr>
          <a:xfrm>
            <a:off x="429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0" name="Google Shape;610;p61"/>
          <p:cNvSpPr txBox="1"/>
          <p:nvPr/>
        </p:nvSpPr>
        <p:spPr>
          <a:xfrm>
            <a:off x="4287154" y="2303216"/>
            <a:ext cx="1549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 Regulation </a:t>
            </a:r>
            <a:endParaRPr i="0" sz="1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1" name="Google Shape;611;p61"/>
          <p:cNvSpPr/>
          <p:nvPr/>
        </p:nvSpPr>
        <p:spPr>
          <a:xfrm>
            <a:off x="592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2" name="Google Shape;612;p61"/>
          <p:cNvSpPr/>
          <p:nvPr/>
        </p:nvSpPr>
        <p:spPr>
          <a:xfrm>
            <a:off x="755115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3" name="Google Shape;613;p61"/>
          <p:cNvSpPr txBox="1"/>
          <p:nvPr/>
        </p:nvSpPr>
        <p:spPr>
          <a:xfrm>
            <a:off x="7547150" y="2303225"/>
            <a:ext cx="9159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Wrap-</a:t>
            </a:r>
            <a:br>
              <a:rPr lang="en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Up 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4" name="Google Shape;614;p61"/>
          <p:cNvSpPr txBox="1"/>
          <p:nvPr/>
        </p:nvSpPr>
        <p:spPr>
          <a:xfrm>
            <a:off x="677163" y="2420975"/>
            <a:ext cx="91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Goals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5" name="Google Shape;615;p61"/>
          <p:cNvSpPr txBox="1"/>
          <p:nvPr/>
        </p:nvSpPr>
        <p:spPr>
          <a:xfrm>
            <a:off x="265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Emotions </a:t>
            </a:r>
            <a:endParaRPr i="0" sz="1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16" name="Google Shape;616;p61"/>
          <p:cNvSpPr txBox="1"/>
          <p:nvPr/>
        </p:nvSpPr>
        <p:spPr>
          <a:xfrm>
            <a:off x="591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Mindfulness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2"/>
          <p:cNvSpPr txBox="1"/>
          <p:nvPr/>
        </p:nvSpPr>
        <p:spPr>
          <a:xfrm>
            <a:off x="4688350" y="1274100"/>
            <a:ext cx="3875400" cy="25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nter"/>
                <a:ea typeface="Inter"/>
                <a:cs typeface="Inter"/>
                <a:sym typeface="Inter"/>
              </a:rPr>
              <a:t>Scan the QR Code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nter"/>
                <a:ea typeface="Inter"/>
                <a:cs typeface="Inter"/>
                <a:sym typeface="Inter"/>
              </a:rPr>
              <a:t>or go to: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3000">
                <a:latin typeface="Inter"/>
                <a:ea typeface="Inter"/>
                <a:cs typeface="Inter"/>
                <a:sym typeface="Inter"/>
              </a:rPr>
            </a:br>
            <a:r>
              <a:rPr b="1" lang="en" sz="3000">
                <a:latin typeface="Inter"/>
                <a:ea typeface="Inter"/>
                <a:cs typeface="Inter"/>
                <a:sym typeface="Inter"/>
              </a:rPr>
              <a:t>P</a:t>
            </a:r>
            <a:r>
              <a:rPr b="1" lang="en" sz="3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ollEv.com/</a:t>
            </a:r>
            <a:br>
              <a:rPr b="1" lang="en" sz="3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lang="en" sz="3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kailesmith025</a:t>
            </a:r>
            <a:endParaRPr b="1" sz="3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623" name="Google Shape;623;p62"/>
          <p:cNvPicPr preferRelativeResize="0"/>
          <p:nvPr/>
        </p:nvPicPr>
        <p:blipFill rotWithShape="1">
          <a:blip r:embed="rId6">
            <a:alphaModFix/>
          </a:blip>
          <a:srcRect b="6650" l="7805" r="7253" t="8409"/>
          <a:stretch/>
        </p:blipFill>
        <p:spPr>
          <a:xfrm>
            <a:off x="1356600" y="1153650"/>
            <a:ext cx="2896000" cy="28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62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0" name="Google Shape;630;p63"/>
          <p:cNvCxnSpPr/>
          <p:nvPr/>
        </p:nvCxnSpPr>
        <p:spPr>
          <a:xfrm>
            <a:off x="281856" y="1231502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1" name="Google Shape;631;p63"/>
          <p:cNvCxnSpPr/>
          <p:nvPr/>
        </p:nvCxnSpPr>
        <p:spPr>
          <a:xfrm>
            <a:off x="281856" y="2450123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2" name="Google Shape;632;p63"/>
          <p:cNvCxnSpPr/>
          <p:nvPr/>
        </p:nvCxnSpPr>
        <p:spPr>
          <a:xfrm>
            <a:off x="281856" y="3668748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3" name="Google Shape;633;p63"/>
          <p:cNvSpPr txBox="1"/>
          <p:nvPr/>
        </p:nvSpPr>
        <p:spPr>
          <a:xfrm>
            <a:off x="476275" y="486569"/>
            <a:ext cx="8227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highlight>
                  <a:srgbClr val="FFE599"/>
                </a:highlight>
                <a:latin typeface="Inter Medium"/>
                <a:ea typeface="Inter Medium"/>
                <a:cs typeface="Inter Medium"/>
                <a:sym typeface="Inter Medium"/>
              </a:rPr>
              <a:t>Up Next</a:t>
            </a:r>
            <a: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—</a:t>
            </a:r>
            <a:endParaRPr sz="32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sp>
        <p:nvSpPr>
          <p:cNvPr id="634" name="Google Shape;634;p63"/>
          <p:cNvSpPr txBox="1"/>
          <p:nvPr/>
        </p:nvSpPr>
        <p:spPr>
          <a:xfrm>
            <a:off x="496450" y="2787907"/>
            <a:ext cx="7778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0005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🍎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" sz="2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Qualtrics HW 4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[Due: Fri, Oct 4]</a:t>
            </a:r>
            <a:endParaRPr sz="2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5" name="Google Shape;635;p63"/>
          <p:cNvSpPr txBox="1"/>
          <p:nvPr/>
        </p:nvSpPr>
        <p:spPr>
          <a:xfrm>
            <a:off x="496450" y="4025749"/>
            <a:ext cx="7778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0005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💗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" sz="2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Mon, Oct 7 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—</a:t>
            </a:r>
            <a:r>
              <a:rPr lang="en" sz="2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Love, Friendship, Social Support</a:t>
            </a:r>
            <a:endParaRPr sz="2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6" name="Google Shape;636;p63"/>
          <p:cNvSpPr txBox="1"/>
          <p:nvPr/>
        </p:nvSpPr>
        <p:spPr>
          <a:xfrm>
            <a:off x="496450" y="1588507"/>
            <a:ext cx="77784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0005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🌴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" sz="2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Wed, Oct 2 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—</a:t>
            </a:r>
            <a:r>
              <a:rPr lang="en" sz="20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NO CLASS  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[College Closed]</a:t>
            </a:r>
            <a:endParaRPr sz="2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7" name="Google Shape;637;p63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64"/>
          <p:cNvPicPr preferRelativeResize="0"/>
          <p:nvPr/>
        </p:nvPicPr>
        <p:blipFill rotWithShape="1">
          <a:blip r:embed="rId3">
            <a:alphaModFix/>
          </a:blip>
          <a:srcRect b="26340" l="6947" r="6964" t="26344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64"/>
          <p:cNvSpPr/>
          <p:nvPr/>
        </p:nvSpPr>
        <p:spPr>
          <a:xfrm>
            <a:off x="4187550" y="2076075"/>
            <a:ext cx="768900" cy="7689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64"/>
          <p:cNvSpPr txBox="1"/>
          <p:nvPr/>
        </p:nvSpPr>
        <p:spPr>
          <a:xfrm>
            <a:off x="3064575" y="2196548"/>
            <a:ext cx="30000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✌️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/>
          <p:nvPr/>
        </p:nvSpPr>
        <p:spPr>
          <a:xfrm>
            <a:off x="67690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19" name="Google Shape;219;p35"/>
          <p:cNvCxnSpPr/>
          <p:nvPr/>
        </p:nvCxnSpPr>
        <p:spPr>
          <a:xfrm>
            <a:off x="1370974" y="2571750"/>
            <a:ext cx="6915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35"/>
          <p:cNvSpPr/>
          <p:nvPr/>
        </p:nvSpPr>
        <p:spPr>
          <a:xfrm>
            <a:off x="1667025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p35"/>
          <p:cNvSpPr txBox="1"/>
          <p:nvPr/>
        </p:nvSpPr>
        <p:spPr>
          <a:xfrm>
            <a:off x="384602" y="3534375"/>
            <a:ext cx="80109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Poppins"/>
              <a:buNone/>
            </a:pPr>
            <a:r>
              <a:rPr lang="en" sz="36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Mood Awareness &amp; Mini-poll</a:t>
            </a:r>
            <a:endParaRPr sz="3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266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3" name="Google Shape;223;p35"/>
          <p:cNvSpPr txBox="1"/>
          <p:nvPr/>
        </p:nvSpPr>
        <p:spPr>
          <a:xfrm>
            <a:off x="1669263" y="2301600"/>
            <a:ext cx="915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Warm-</a:t>
            </a:r>
            <a:br>
              <a:rPr lang="en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Up</a:t>
            </a:r>
            <a:endParaRPr sz="17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4" name="Google Shape;224;p35"/>
          <p:cNvSpPr/>
          <p:nvPr/>
        </p:nvSpPr>
        <p:spPr>
          <a:xfrm>
            <a:off x="429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5" name="Google Shape;225;p35"/>
          <p:cNvSpPr txBox="1"/>
          <p:nvPr/>
        </p:nvSpPr>
        <p:spPr>
          <a:xfrm>
            <a:off x="4287154" y="2303216"/>
            <a:ext cx="1549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 Regulation </a:t>
            </a:r>
            <a:endParaRPr i="0" sz="1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592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755115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7547150" y="2303225"/>
            <a:ext cx="9159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Wrap-</a:t>
            </a:r>
            <a:b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 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677163" y="2420975"/>
            <a:ext cx="91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Goals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35"/>
          <p:cNvSpPr txBox="1"/>
          <p:nvPr/>
        </p:nvSpPr>
        <p:spPr>
          <a:xfrm>
            <a:off x="265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Emotions </a:t>
            </a:r>
            <a:endParaRPr i="0" sz="1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591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Mindfulness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/>
        </p:nvSpPr>
        <p:spPr>
          <a:xfrm>
            <a:off x="1161475" y="406425"/>
            <a:ext cx="68184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Poppins"/>
              <a:buNone/>
            </a:pP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↓ Mood Awareness Scale</a:t>
            </a: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↓</a:t>
            </a:r>
            <a:endParaRPr sz="3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3">
            <a:alphaModFix/>
          </a:blip>
          <a:srcRect b="22630" l="0" r="0" t="0"/>
          <a:stretch/>
        </p:blipFill>
        <p:spPr>
          <a:xfrm>
            <a:off x="2639250" y="1119600"/>
            <a:ext cx="3862857" cy="38815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9" name="Google Shape;239;p36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7"/>
          <p:cNvSpPr txBox="1"/>
          <p:nvPr/>
        </p:nvSpPr>
        <p:spPr>
          <a:xfrm>
            <a:off x="662825" y="1443575"/>
            <a:ext cx="3847800" cy="3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E599"/>
                </a:highlight>
                <a:latin typeface="Inter SemiBold"/>
                <a:ea typeface="Inter SemiBold"/>
                <a:cs typeface="Inter SemiBold"/>
                <a:sym typeface="Inter SemiBold"/>
              </a:rPr>
              <a:t>Mood Monitoring Subscale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095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AutoNum type="arabicPeriod"/>
            </a:pP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Reverse your response to </a:t>
            </a:r>
            <a:r>
              <a:rPr b="1"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#10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 = 6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 = 5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 = 4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 = 3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 = 2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6 = 1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095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AutoNum type="arabicPeriod"/>
            </a:pPr>
            <a:r>
              <a:rPr b="1"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Sum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the values for items:</a:t>
            </a:r>
            <a:b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#3, #4, #6, #8, &amp; #10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476275" y="514831"/>
            <a:ext cx="82278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Scoring the Mood Awareness Scale</a:t>
            </a:r>
            <a:r>
              <a:rPr lang="en" sz="32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—</a:t>
            </a:r>
            <a:endParaRPr sz="32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cxnSp>
        <p:nvCxnSpPr>
          <p:cNvPr id="248" name="Google Shape;248;p37"/>
          <p:cNvCxnSpPr/>
          <p:nvPr/>
        </p:nvCxnSpPr>
        <p:spPr>
          <a:xfrm>
            <a:off x="281856" y="1231502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37"/>
          <p:cNvSpPr txBox="1"/>
          <p:nvPr/>
        </p:nvSpPr>
        <p:spPr>
          <a:xfrm>
            <a:off x="4762850" y="1443575"/>
            <a:ext cx="4091400" cy="34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D9EAD3"/>
                </a:highlight>
                <a:latin typeface="Inter SemiBold"/>
                <a:ea typeface="Inter SemiBold"/>
                <a:cs typeface="Inter SemiBold"/>
                <a:sym typeface="Inter SemiBold"/>
              </a:rPr>
              <a:t>Mood Labeling Subscale</a:t>
            </a:r>
            <a:endParaRPr sz="1500">
              <a:solidFill>
                <a:schemeClr val="dk1"/>
              </a:solidFill>
              <a:highlight>
                <a:srgbClr val="D9EAD3"/>
              </a:highlight>
              <a:latin typeface="Inter"/>
              <a:ea typeface="Inter"/>
              <a:cs typeface="Inter"/>
              <a:sym typeface="Inter"/>
            </a:endParaRPr>
          </a:p>
          <a:p>
            <a:pPr indent="-20955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AutoNum type="arabicPeriod"/>
            </a:pP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Reverse your responses to </a:t>
            </a:r>
            <a:r>
              <a:rPr b="1"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#</a:t>
            </a:r>
            <a:r>
              <a:rPr b="1"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1, #5,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b="1"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#9</a:t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 = 6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 = 5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 = 4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 = 3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 = 2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184150" lvl="1" marL="628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Inter"/>
              <a:buChar char="→"/>
            </a:pPr>
            <a:r>
              <a:rPr lang="en" sz="13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6 = 1</a:t>
            </a:r>
            <a:endParaRPr sz="13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095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AutoNum type="arabicPeriod"/>
            </a:pPr>
            <a:r>
              <a:rPr b="1"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Sum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the values for items:</a:t>
            </a:r>
            <a:b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#</a:t>
            </a:r>
            <a:r>
              <a:rPr lang="en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1, #2, #5, #7, #9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50" name="Google Shape;250;p37"/>
          <p:cNvCxnSpPr/>
          <p:nvPr/>
        </p:nvCxnSpPr>
        <p:spPr>
          <a:xfrm>
            <a:off x="4590175" y="1227331"/>
            <a:ext cx="0" cy="364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/>
        </p:nvSpPr>
        <p:spPr>
          <a:xfrm>
            <a:off x="4205750" y="2105600"/>
            <a:ext cx="3566100" cy="25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nter"/>
                <a:ea typeface="Inter"/>
                <a:cs typeface="Inter"/>
                <a:sym typeface="Inter"/>
              </a:rPr>
              <a:t>Scan the QR Code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Inter"/>
                <a:ea typeface="Inter"/>
                <a:cs typeface="Inter"/>
                <a:sym typeface="Inter"/>
              </a:rPr>
              <a:t>o</a:t>
            </a:r>
            <a:r>
              <a:rPr lang="en" sz="3000">
                <a:latin typeface="Inter"/>
                <a:ea typeface="Inter"/>
                <a:cs typeface="Inter"/>
                <a:sym typeface="Inter"/>
              </a:rPr>
              <a:t>r go to:</a:t>
            </a:r>
            <a:endParaRPr sz="3000"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3000">
                <a:latin typeface="Inter"/>
                <a:ea typeface="Inter"/>
                <a:cs typeface="Inter"/>
                <a:sym typeface="Inter"/>
              </a:rPr>
            </a:br>
            <a:r>
              <a:rPr b="1" lang="en" sz="3000">
                <a:highlight>
                  <a:srgbClr val="FEE599"/>
                </a:highlight>
                <a:latin typeface="Inter"/>
                <a:ea typeface="Inter"/>
                <a:cs typeface="Inter"/>
                <a:sym typeface="Inter"/>
              </a:rPr>
              <a:t>P</a:t>
            </a:r>
            <a:r>
              <a:rPr b="1" lang="en" sz="3000">
                <a:solidFill>
                  <a:schemeClr val="dk1"/>
                </a:solidFill>
                <a:highlight>
                  <a:srgbClr val="FEE599"/>
                </a:highlight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ollEv.com/</a:t>
            </a:r>
            <a:br>
              <a:rPr b="1" lang="en" sz="3000">
                <a:solidFill>
                  <a:schemeClr val="dk1"/>
                </a:solidFill>
                <a:highlight>
                  <a:srgbClr val="FEE599"/>
                </a:highlight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lang="en" sz="3000">
                <a:solidFill>
                  <a:schemeClr val="dk1"/>
                </a:solidFill>
                <a:highlight>
                  <a:srgbClr val="FEE599"/>
                </a:highlight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kailesmith025</a:t>
            </a:r>
            <a:endParaRPr b="1" sz="3000">
              <a:solidFill>
                <a:schemeClr val="dk1"/>
              </a:solidFill>
              <a:highlight>
                <a:srgbClr val="FEE599"/>
              </a:highlight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57" name="Google Shape;257;p38"/>
          <p:cNvPicPr preferRelativeResize="0"/>
          <p:nvPr/>
        </p:nvPicPr>
        <p:blipFill rotWithShape="1">
          <a:blip r:embed="rId6">
            <a:alphaModFix/>
          </a:blip>
          <a:srcRect b="34910" l="7640" r="7649" t="9026"/>
          <a:stretch/>
        </p:blipFill>
        <p:spPr>
          <a:xfrm>
            <a:off x="2112813" y="535663"/>
            <a:ext cx="4918375" cy="9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8"/>
          <p:cNvPicPr preferRelativeResize="0"/>
          <p:nvPr/>
        </p:nvPicPr>
        <p:blipFill rotWithShape="1">
          <a:blip r:embed="rId7">
            <a:alphaModFix/>
          </a:blip>
          <a:srcRect b="6650" l="7805" r="7253" t="8409"/>
          <a:stretch/>
        </p:blipFill>
        <p:spPr>
          <a:xfrm>
            <a:off x="1794725" y="2180206"/>
            <a:ext cx="2330500" cy="233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38"/>
          <p:cNvCxnSpPr/>
          <p:nvPr/>
        </p:nvCxnSpPr>
        <p:spPr>
          <a:xfrm>
            <a:off x="281856" y="1793009"/>
            <a:ext cx="8572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38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/>
          <p:nvPr/>
        </p:nvSpPr>
        <p:spPr>
          <a:xfrm>
            <a:off x="67690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267" name="Google Shape;267;p39"/>
          <p:cNvCxnSpPr/>
          <p:nvPr/>
        </p:nvCxnSpPr>
        <p:spPr>
          <a:xfrm>
            <a:off x="1370974" y="2571750"/>
            <a:ext cx="6915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8" name="Google Shape;268;p39"/>
          <p:cNvSpPr/>
          <p:nvPr/>
        </p:nvSpPr>
        <p:spPr>
          <a:xfrm>
            <a:off x="1667025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384602" y="3534375"/>
            <a:ext cx="80109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oppins"/>
              <a:buNone/>
            </a:pPr>
            <a:r>
              <a:rPr lang="en" sz="3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Identifying &amp; Mapping Emotions </a:t>
            </a:r>
            <a:endParaRPr sz="360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0" name="Google Shape;270;p39"/>
          <p:cNvSpPr/>
          <p:nvPr/>
        </p:nvSpPr>
        <p:spPr>
          <a:xfrm>
            <a:off x="266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1" name="Google Shape;271;p39"/>
          <p:cNvSpPr txBox="1"/>
          <p:nvPr/>
        </p:nvSpPr>
        <p:spPr>
          <a:xfrm>
            <a:off x="1669263" y="2301600"/>
            <a:ext cx="9156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Warm-</a:t>
            </a:r>
            <a:b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2" name="Google Shape;272;p39"/>
          <p:cNvSpPr/>
          <p:nvPr/>
        </p:nvSpPr>
        <p:spPr>
          <a:xfrm>
            <a:off x="429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3" name="Google Shape;273;p39"/>
          <p:cNvSpPr txBox="1"/>
          <p:nvPr/>
        </p:nvSpPr>
        <p:spPr>
          <a:xfrm>
            <a:off x="4287154" y="2303216"/>
            <a:ext cx="1549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 Regulation </a:t>
            </a:r>
            <a:endParaRPr i="0" sz="17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4" name="Google Shape;274;p39"/>
          <p:cNvSpPr/>
          <p:nvPr/>
        </p:nvSpPr>
        <p:spPr>
          <a:xfrm>
            <a:off x="5921154" y="2113800"/>
            <a:ext cx="15498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5" name="Google Shape;275;p39"/>
          <p:cNvSpPr/>
          <p:nvPr/>
        </p:nvSpPr>
        <p:spPr>
          <a:xfrm>
            <a:off x="7551150" y="2113800"/>
            <a:ext cx="915900" cy="915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6" name="Google Shape;276;p39"/>
          <p:cNvSpPr txBox="1"/>
          <p:nvPr/>
        </p:nvSpPr>
        <p:spPr>
          <a:xfrm>
            <a:off x="7547150" y="2303225"/>
            <a:ext cx="9159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Wrap-</a:t>
            </a:r>
            <a:b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Up 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677163" y="2420975"/>
            <a:ext cx="915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Goals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8" name="Google Shape;278;p39"/>
          <p:cNvSpPr txBox="1"/>
          <p:nvPr/>
        </p:nvSpPr>
        <p:spPr>
          <a:xfrm>
            <a:off x="265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Emotions </a:t>
            </a:r>
            <a:endParaRPr i="0" sz="1700" u="none" cap="none" strike="noStrik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5917154" y="2420966"/>
            <a:ext cx="154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Mindfulness</a:t>
            </a:r>
            <a:endParaRPr sz="17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/>
        </p:nvSpPr>
        <p:spPr>
          <a:xfrm>
            <a:off x="1509150" y="330225"/>
            <a:ext cx="61230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Poppins"/>
              <a:buNone/>
            </a:pP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↓ </a:t>
            </a:r>
            <a:r>
              <a:rPr lang="en" sz="3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Emotions Exercise ↓</a:t>
            </a:r>
            <a:endParaRPr sz="3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86" name="Google Shape;2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150" y="1117775"/>
            <a:ext cx="2993313" cy="38815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7" name="Google Shape;28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879" y="1117775"/>
            <a:ext cx="2987229" cy="38815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88" name="Google Shape;288;p40"/>
          <p:cNvSpPr txBox="1"/>
          <p:nvPr>
            <p:ph idx="12" type="sldNum"/>
          </p:nvPr>
        </p:nvSpPr>
        <p:spPr>
          <a:xfrm>
            <a:off x="8328184" y="4521251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